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82" r:id="rId15"/>
    <p:sldId id="269" r:id="rId16"/>
    <p:sldId id="270" r:id="rId17"/>
    <p:sldId id="275" r:id="rId18"/>
    <p:sldId id="276" r:id="rId19"/>
    <p:sldId id="271" r:id="rId20"/>
    <p:sldId id="273" r:id="rId21"/>
    <p:sldId id="272" r:id="rId22"/>
    <p:sldId id="274" r:id="rId23"/>
    <p:sldId id="277" r:id="rId24"/>
    <p:sldId id="279" r:id="rId25"/>
    <p:sldId id="280" r:id="rId26"/>
    <p:sldId id="278" r:id="rId27"/>
    <p:sldId id="305" r:id="rId28"/>
    <p:sldId id="306" r:id="rId29"/>
    <p:sldId id="281" r:id="rId30"/>
    <p:sldId id="283" r:id="rId31"/>
    <p:sldId id="284" r:id="rId32"/>
    <p:sldId id="285" r:id="rId33"/>
    <p:sldId id="286" r:id="rId34"/>
    <p:sldId id="287" r:id="rId35"/>
    <p:sldId id="294" r:id="rId36"/>
    <p:sldId id="289" r:id="rId37"/>
    <p:sldId id="290" r:id="rId38"/>
    <p:sldId id="298" r:id="rId39"/>
    <p:sldId id="299" r:id="rId40"/>
    <p:sldId id="300" r:id="rId41"/>
    <p:sldId id="297" r:id="rId42"/>
    <p:sldId id="291" r:id="rId43"/>
    <p:sldId id="292" r:id="rId44"/>
    <p:sldId id="293" r:id="rId45"/>
    <p:sldId id="304" r:id="rId46"/>
    <p:sldId id="303" r:id="rId47"/>
    <p:sldId id="309" r:id="rId48"/>
    <p:sldId id="301" r:id="rId49"/>
    <p:sldId id="307" r:id="rId50"/>
    <p:sldId id="308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Pyt.1. Czy przed spotkaniem słyszałem/łam o sieci </a:t>
            </a:r>
            <a:r>
              <a:rPr lang="pl-PL" dirty="0" smtClean="0"/>
              <a:t>Wielkopolska</a:t>
            </a:r>
            <a:r>
              <a:rPr lang="pl-PL" baseline="0" dirty="0" smtClean="0"/>
              <a:t> </a:t>
            </a:r>
            <a:r>
              <a:rPr lang="pl-PL" dirty="0" smtClean="0"/>
              <a:t>Rada Koordynacyjna?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v>Serie1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Lit>
              <c:ptCount val="2"/>
              <c:pt idx="0">
                <c:v>Tak</c:v>
              </c:pt>
              <c:pt idx="1">
                <c:v>Nie</c:v>
              </c:pt>
            </c:strLit>
          </c:cat>
          <c:val>
            <c:numLit>
              <c:formatCode>General</c:formatCode>
              <c:ptCount val="2"/>
              <c:pt idx="0">
                <c:v>3</c:v>
              </c:pt>
              <c:pt idx="1">
                <c:v>13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4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pl-PL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rPr>
              <a:t>Pyt.2. CO MI UTRUDNIA EFEKTYWNĄ PRACE W NGO?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Serie1</c:v>
          </c:tx>
          <c:spPr>
            <a:solidFill>
              <a:srgbClr val="4F81BD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504D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C0504D"/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rgbClr val="C0504D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l-PL" sz="10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cat>
            <c:strLit>
              <c:ptCount val="11"/>
              <c:pt idx="0">
                <c:v>Brak środków finansowych </c:v>
              </c:pt>
              <c:pt idx="1">
                <c:v>Pisanie projektów</c:v>
              </c:pt>
              <c:pt idx="2">
                <c:v>Brak czasu</c:v>
              </c:pt>
              <c:pt idx="3">
                <c:v>Brak motywacji</c:v>
              </c:pt>
              <c:pt idx="4">
                <c:v>Brak wolontariuszy</c:v>
              </c:pt>
              <c:pt idx="5">
                <c:v>Biurokracja</c:v>
              </c:pt>
              <c:pt idx="6">
                <c:v>Księgowość</c:v>
              </c:pt>
              <c:pt idx="7">
                <c:v>Słaby przepływ informacji</c:v>
              </c:pt>
              <c:pt idx="8">
                <c:v>Urząd</c:v>
              </c:pt>
              <c:pt idx="9">
                <c:v>Inne NGO</c:v>
              </c:pt>
              <c:pt idx="10">
                <c:v>Brak doradztwa</c:v>
              </c:pt>
            </c:strLit>
          </c:cat>
          <c:val>
            <c:numLit>
              <c:formatCode>General</c:formatCode>
              <c:ptCount val="11"/>
              <c:pt idx="0">
                <c:v>5</c:v>
              </c:pt>
              <c:pt idx="1">
                <c:v>1</c:v>
              </c:pt>
              <c:pt idx="2">
                <c:v>3</c:v>
              </c:pt>
              <c:pt idx="3">
                <c:v>1</c:v>
              </c:pt>
              <c:pt idx="4">
                <c:v>1</c:v>
              </c:pt>
              <c:pt idx="5">
                <c:v>5</c:v>
              </c:pt>
              <c:pt idx="6">
                <c:v>3</c:v>
              </c:pt>
              <c:pt idx="7">
                <c:v>3</c:v>
              </c:pt>
              <c:pt idx="8">
                <c:v>2</c:v>
              </c:pt>
              <c:pt idx="9">
                <c:v>2</c:v>
              </c:pt>
              <c:pt idx="10">
                <c:v>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87716768"/>
        <c:axId val="227423040"/>
      </c:barChart>
      <c:valAx>
        <c:axId val="227423040"/>
        <c:scaling>
          <c:orientation val="minMax"/>
        </c:scaling>
        <c:delete val="0"/>
        <c:axPos val="b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187716768"/>
        <c:crosses val="autoZero"/>
        <c:crossBetween val="between"/>
      </c:valAx>
      <c:catAx>
        <c:axId val="1877167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27423040"/>
        <c:crossesAt val="0"/>
        <c:auto val="1"/>
        <c:lblAlgn val="ctr"/>
        <c:lblOffset val="100"/>
        <c:noMultiLvlLbl val="0"/>
      </c:catAx>
      <c:spPr>
        <a:solidFill>
          <a:srgbClr val="FFFFFF"/>
        </a:solidFill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>
      <a:solidFill>
        <a:srgbClr val="868686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AA13F8-87B6-4E1D-833E-D1A76B6EAF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43CEF29-FEBC-4527-9E5B-C2A94A027639}">
      <dgm:prSet phldrT="[Tekst]"/>
      <dgm:spPr/>
      <dgm:t>
        <a:bodyPr/>
        <a:lstStyle/>
        <a:p>
          <a:r>
            <a:rPr lang="pl-PL" dirty="0" smtClean="0"/>
            <a:t>Partycypacja</a:t>
          </a:r>
          <a:endParaRPr lang="pl-PL" dirty="0"/>
        </a:p>
      </dgm:t>
    </dgm:pt>
    <dgm:pt modelId="{90E887AE-629E-4BEE-AFE5-5F48AEA42D95}" type="parTrans" cxnId="{47C3938D-42B0-4CE4-81BF-50AA6A86E13A}">
      <dgm:prSet/>
      <dgm:spPr/>
      <dgm:t>
        <a:bodyPr/>
        <a:lstStyle/>
        <a:p>
          <a:endParaRPr lang="pl-PL"/>
        </a:p>
      </dgm:t>
    </dgm:pt>
    <dgm:pt modelId="{0FFD05B3-AEC8-4C7E-A271-A9B54534F27C}" type="sibTrans" cxnId="{47C3938D-42B0-4CE4-81BF-50AA6A86E13A}">
      <dgm:prSet/>
      <dgm:spPr/>
      <dgm:t>
        <a:bodyPr/>
        <a:lstStyle/>
        <a:p>
          <a:endParaRPr lang="pl-PL"/>
        </a:p>
      </dgm:t>
    </dgm:pt>
    <dgm:pt modelId="{9AC07CBA-E723-4DCC-968F-466511D64EE9}">
      <dgm:prSet phldrT="[Tekst]"/>
      <dgm:spPr/>
      <dgm:t>
        <a:bodyPr/>
        <a:lstStyle/>
        <a:p>
          <a:r>
            <a:rPr lang="pl-PL" dirty="0" smtClean="0"/>
            <a:t>Informowanie</a:t>
          </a:r>
          <a:endParaRPr lang="pl-PL" dirty="0"/>
        </a:p>
      </dgm:t>
    </dgm:pt>
    <dgm:pt modelId="{49C337D3-49B3-4C4B-9340-C7BB6521043E}" type="parTrans" cxnId="{03A465FC-5E2E-40C5-8C54-E046BD6BB524}">
      <dgm:prSet/>
      <dgm:spPr/>
      <dgm:t>
        <a:bodyPr/>
        <a:lstStyle/>
        <a:p>
          <a:endParaRPr lang="pl-PL"/>
        </a:p>
      </dgm:t>
    </dgm:pt>
    <dgm:pt modelId="{10C2FD56-DC65-498C-B364-E8C8904465BC}" type="sibTrans" cxnId="{03A465FC-5E2E-40C5-8C54-E046BD6BB524}">
      <dgm:prSet/>
      <dgm:spPr/>
      <dgm:t>
        <a:bodyPr/>
        <a:lstStyle/>
        <a:p>
          <a:endParaRPr lang="pl-PL"/>
        </a:p>
      </dgm:t>
    </dgm:pt>
    <dgm:pt modelId="{82B68973-2175-454F-865D-411A3991F98B}">
      <dgm:prSet phldrT="[Tekst]"/>
      <dgm:spPr/>
      <dgm:t>
        <a:bodyPr/>
        <a:lstStyle/>
        <a:p>
          <a:r>
            <a:rPr lang="pl-PL" dirty="0" smtClean="0"/>
            <a:t>Brak informacji</a:t>
          </a:r>
          <a:endParaRPr lang="pl-PL" dirty="0"/>
        </a:p>
      </dgm:t>
    </dgm:pt>
    <dgm:pt modelId="{03F1D99F-412A-4D10-88BB-F791242E1F37}" type="parTrans" cxnId="{CA177D26-444C-41A9-AD2A-EE0D33842F77}">
      <dgm:prSet/>
      <dgm:spPr/>
      <dgm:t>
        <a:bodyPr/>
        <a:lstStyle/>
        <a:p>
          <a:endParaRPr lang="pl-PL"/>
        </a:p>
      </dgm:t>
    </dgm:pt>
    <dgm:pt modelId="{FF8BC1B5-526C-487C-91C7-ECEED5D48E3D}" type="sibTrans" cxnId="{CA177D26-444C-41A9-AD2A-EE0D33842F77}">
      <dgm:prSet/>
      <dgm:spPr/>
      <dgm:t>
        <a:bodyPr/>
        <a:lstStyle/>
        <a:p>
          <a:endParaRPr lang="pl-PL"/>
        </a:p>
      </dgm:t>
    </dgm:pt>
    <dgm:pt modelId="{AF38E848-B204-4B9A-9C7C-D1257C6F2398}">
      <dgm:prSet/>
      <dgm:spPr/>
      <dgm:t>
        <a:bodyPr/>
        <a:lstStyle/>
        <a:p>
          <a:r>
            <a:rPr lang="pl-PL" dirty="0" smtClean="0"/>
            <a:t>Konsultacje</a:t>
          </a:r>
          <a:endParaRPr lang="pl-PL" dirty="0"/>
        </a:p>
      </dgm:t>
    </dgm:pt>
    <dgm:pt modelId="{F4FB33D8-F998-4DB4-A4AB-D1539808E981}" type="parTrans" cxnId="{187C7399-59DB-4D25-814C-584B8D45645F}">
      <dgm:prSet/>
      <dgm:spPr/>
      <dgm:t>
        <a:bodyPr/>
        <a:lstStyle/>
        <a:p>
          <a:endParaRPr lang="pl-PL"/>
        </a:p>
      </dgm:t>
    </dgm:pt>
    <dgm:pt modelId="{AF448BD5-CCE8-4D0A-8D45-CF33101DD0E2}" type="sibTrans" cxnId="{187C7399-59DB-4D25-814C-584B8D45645F}">
      <dgm:prSet/>
      <dgm:spPr/>
      <dgm:t>
        <a:bodyPr/>
        <a:lstStyle/>
        <a:p>
          <a:endParaRPr lang="pl-PL"/>
        </a:p>
      </dgm:t>
    </dgm:pt>
    <dgm:pt modelId="{6EAF3D33-A54B-4CB2-95DA-5D5C56DE00DB}" type="pres">
      <dgm:prSet presAssocID="{A6AA13F8-87B6-4E1D-833E-D1A76B6EAF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79314E1-AF59-4FF0-B3B4-936467EA2B00}" type="pres">
      <dgm:prSet presAssocID="{643CEF29-FEBC-4527-9E5B-C2A94A027639}" presName="parentLin" presStyleCnt="0"/>
      <dgm:spPr/>
    </dgm:pt>
    <dgm:pt modelId="{695A6BB9-E9C0-4D4E-9020-81FB89793A29}" type="pres">
      <dgm:prSet presAssocID="{643CEF29-FEBC-4527-9E5B-C2A94A027639}" presName="parentLeftMargin" presStyleLbl="node1" presStyleIdx="0" presStyleCnt="4"/>
      <dgm:spPr/>
      <dgm:t>
        <a:bodyPr/>
        <a:lstStyle/>
        <a:p>
          <a:endParaRPr lang="pl-PL"/>
        </a:p>
      </dgm:t>
    </dgm:pt>
    <dgm:pt modelId="{7F39C895-EFC5-4654-B179-B75773FD3248}" type="pres">
      <dgm:prSet presAssocID="{643CEF29-FEBC-4527-9E5B-C2A94A02763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BA4E06-D2D8-4410-821B-4556FE8173C2}" type="pres">
      <dgm:prSet presAssocID="{643CEF29-FEBC-4527-9E5B-C2A94A027639}" presName="negativeSpace" presStyleCnt="0"/>
      <dgm:spPr/>
    </dgm:pt>
    <dgm:pt modelId="{F2C33589-9BF0-45AE-8754-EF1D93F7BA76}" type="pres">
      <dgm:prSet presAssocID="{643CEF29-FEBC-4527-9E5B-C2A94A027639}" presName="childText" presStyleLbl="conFgAcc1" presStyleIdx="0" presStyleCnt="4">
        <dgm:presLayoutVars>
          <dgm:bulletEnabled val="1"/>
        </dgm:presLayoutVars>
      </dgm:prSet>
      <dgm:spPr/>
    </dgm:pt>
    <dgm:pt modelId="{541034A5-3FF8-4720-B89D-E1B8FE374453}" type="pres">
      <dgm:prSet presAssocID="{0FFD05B3-AEC8-4C7E-A271-A9B54534F27C}" presName="spaceBetweenRectangles" presStyleCnt="0"/>
      <dgm:spPr/>
    </dgm:pt>
    <dgm:pt modelId="{8784258B-945E-4922-8672-B7088C4A25BD}" type="pres">
      <dgm:prSet presAssocID="{AF38E848-B204-4B9A-9C7C-D1257C6F2398}" presName="parentLin" presStyleCnt="0"/>
      <dgm:spPr/>
    </dgm:pt>
    <dgm:pt modelId="{A36C6D80-6A16-4058-BA9F-8268BD512635}" type="pres">
      <dgm:prSet presAssocID="{AF38E848-B204-4B9A-9C7C-D1257C6F2398}" presName="parentLeftMargin" presStyleLbl="node1" presStyleIdx="0" presStyleCnt="4"/>
      <dgm:spPr/>
      <dgm:t>
        <a:bodyPr/>
        <a:lstStyle/>
        <a:p>
          <a:endParaRPr lang="pl-PL"/>
        </a:p>
      </dgm:t>
    </dgm:pt>
    <dgm:pt modelId="{7C6A13F6-5BEA-449A-9CC1-D25263ED3A5E}" type="pres">
      <dgm:prSet presAssocID="{AF38E848-B204-4B9A-9C7C-D1257C6F239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40EEC24-9B93-429E-A28A-6C25CB7C9024}" type="pres">
      <dgm:prSet presAssocID="{AF38E848-B204-4B9A-9C7C-D1257C6F2398}" presName="negativeSpace" presStyleCnt="0"/>
      <dgm:spPr/>
    </dgm:pt>
    <dgm:pt modelId="{AA3E5B06-5A2C-4150-96BF-93CABABD951D}" type="pres">
      <dgm:prSet presAssocID="{AF38E848-B204-4B9A-9C7C-D1257C6F2398}" presName="childText" presStyleLbl="conFgAcc1" presStyleIdx="1" presStyleCnt="4">
        <dgm:presLayoutVars>
          <dgm:bulletEnabled val="1"/>
        </dgm:presLayoutVars>
      </dgm:prSet>
      <dgm:spPr/>
    </dgm:pt>
    <dgm:pt modelId="{264AEA3C-F77D-4B1D-9304-12C658B1777F}" type="pres">
      <dgm:prSet presAssocID="{AF448BD5-CCE8-4D0A-8D45-CF33101DD0E2}" presName="spaceBetweenRectangles" presStyleCnt="0"/>
      <dgm:spPr/>
    </dgm:pt>
    <dgm:pt modelId="{2BBEDC48-44DE-4D51-966D-EC2963777429}" type="pres">
      <dgm:prSet presAssocID="{9AC07CBA-E723-4DCC-968F-466511D64EE9}" presName="parentLin" presStyleCnt="0"/>
      <dgm:spPr/>
    </dgm:pt>
    <dgm:pt modelId="{488676A1-B77D-4C19-ADB7-AB203A0B56E8}" type="pres">
      <dgm:prSet presAssocID="{9AC07CBA-E723-4DCC-968F-466511D64EE9}" presName="parentLeftMargin" presStyleLbl="node1" presStyleIdx="1" presStyleCnt="4"/>
      <dgm:spPr/>
      <dgm:t>
        <a:bodyPr/>
        <a:lstStyle/>
        <a:p>
          <a:endParaRPr lang="pl-PL"/>
        </a:p>
      </dgm:t>
    </dgm:pt>
    <dgm:pt modelId="{66D64F79-BAAB-410A-B7F3-7E19E726B898}" type="pres">
      <dgm:prSet presAssocID="{9AC07CBA-E723-4DCC-968F-466511D64EE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E2EE-3B08-49F6-94C3-447DFB0194DB}" type="pres">
      <dgm:prSet presAssocID="{9AC07CBA-E723-4DCC-968F-466511D64EE9}" presName="negativeSpace" presStyleCnt="0"/>
      <dgm:spPr/>
    </dgm:pt>
    <dgm:pt modelId="{05F0AAC9-C4D0-4193-B3FD-C28EE8068FB4}" type="pres">
      <dgm:prSet presAssocID="{9AC07CBA-E723-4DCC-968F-466511D64EE9}" presName="childText" presStyleLbl="conFgAcc1" presStyleIdx="2" presStyleCnt="4">
        <dgm:presLayoutVars>
          <dgm:bulletEnabled val="1"/>
        </dgm:presLayoutVars>
      </dgm:prSet>
      <dgm:spPr/>
    </dgm:pt>
    <dgm:pt modelId="{4232008E-0A18-4136-8B11-574A488155E7}" type="pres">
      <dgm:prSet presAssocID="{10C2FD56-DC65-498C-B364-E8C8904465BC}" presName="spaceBetweenRectangles" presStyleCnt="0"/>
      <dgm:spPr/>
    </dgm:pt>
    <dgm:pt modelId="{3C7B76A7-FB89-4216-B13F-ECABF7B173CB}" type="pres">
      <dgm:prSet presAssocID="{82B68973-2175-454F-865D-411A3991F98B}" presName="parentLin" presStyleCnt="0"/>
      <dgm:spPr/>
    </dgm:pt>
    <dgm:pt modelId="{3F8CA40E-83AD-4D7D-9C82-FF9BF423A0F9}" type="pres">
      <dgm:prSet presAssocID="{82B68973-2175-454F-865D-411A3991F98B}" presName="parentLeftMargin" presStyleLbl="node1" presStyleIdx="2" presStyleCnt="4"/>
      <dgm:spPr/>
      <dgm:t>
        <a:bodyPr/>
        <a:lstStyle/>
        <a:p>
          <a:endParaRPr lang="pl-PL"/>
        </a:p>
      </dgm:t>
    </dgm:pt>
    <dgm:pt modelId="{56AFB7D6-D630-4892-B327-C17F396D063D}" type="pres">
      <dgm:prSet presAssocID="{82B68973-2175-454F-865D-411A3991F98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C9A0D-5E68-4DB5-9227-D44A7ED3D2DB}" type="pres">
      <dgm:prSet presAssocID="{82B68973-2175-454F-865D-411A3991F98B}" presName="negativeSpace" presStyleCnt="0"/>
      <dgm:spPr/>
    </dgm:pt>
    <dgm:pt modelId="{8C818412-3979-49D1-9BDC-4ABE72D53A27}" type="pres">
      <dgm:prSet presAssocID="{82B68973-2175-454F-865D-411A3991F98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584109-EBC9-4A36-B580-C8D7932CA003}" type="presOf" srcId="{82B68973-2175-454F-865D-411A3991F98B}" destId="{3F8CA40E-83AD-4D7D-9C82-FF9BF423A0F9}" srcOrd="0" destOrd="0" presId="urn:microsoft.com/office/officeart/2005/8/layout/list1"/>
    <dgm:cxn modelId="{EC64F960-5922-4B1F-B189-40CD67FB9441}" type="presOf" srcId="{AF38E848-B204-4B9A-9C7C-D1257C6F2398}" destId="{A36C6D80-6A16-4058-BA9F-8268BD512635}" srcOrd="0" destOrd="0" presId="urn:microsoft.com/office/officeart/2005/8/layout/list1"/>
    <dgm:cxn modelId="{91051518-FDCF-4538-A2AA-411D91A3471C}" type="presOf" srcId="{82B68973-2175-454F-865D-411A3991F98B}" destId="{56AFB7D6-D630-4892-B327-C17F396D063D}" srcOrd="1" destOrd="0" presId="urn:microsoft.com/office/officeart/2005/8/layout/list1"/>
    <dgm:cxn modelId="{93ADE1FC-99B3-4979-8680-4C6CEA077332}" type="presOf" srcId="{9AC07CBA-E723-4DCC-968F-466511D64EE9}" destId="{66D64F79-BAAB-410A-B7F3-7E19E726B898}" srcOrd="1" destOrd="0" presId="urn:microsoft.com/office/officeart/2005/8/layout/list1"/>
    <dgm:cxn modelId="{8EBC1A91-1558-4D46-B5CE-5CF0A5595F1F}" type="presOf" srcId="{AF38E848-B204-4B9A-9C7C-D1257C6F2398}" destId="{7C6A13F6-5BEA-449A-9CC1-D25263ED3A5E}" srcOrd="1" destOrd="0" presId="urn:microsoft.com/office/officeart/2005/8/layout/list1"/>
    <dgm:cxn modelId="{187C7399-59DB-4D25-814C-584B8D45645F}" srcId="{A6AA13F8-87B6-4E1D-833E-D1A76B6EAF2C}" destId="{AF38E848-B204-4B9A-9C7C-D1257C6F2398}" srcOrd="1" destOrd="0" parTransId="{F4FB33D8-F998-4DB4-A4AB-D1539808E981}" sibTransId="{AF448BD5-CCE8-4D0A-8D45-CF33101DD0E2}"/>
    <dgm:cxn modelId="{47C3938D-42B0-4CE4-81BF-50AA6A86E13A}" srcId="{A6AA13F8-87B6-4E1D-833E-D1A76B6EAF2C}" destId="{643CEF29-FEBC-4527-9E5B-C2A94A027639}" srcOrd="0" destOrd="0" parTransId="{90E887AE-629E-4BEE-AFE5-5F48AEA42D95}" sibTransId="{0FFD05B3-AEC8-4C7E-A271-A9B54534F27C}"/>
    <dgm:cxn modelId="{72AF502F-3F3D-4EEC-B79D-ED22711A211A}" type="presOf" srcId="{643CEF29-FEBC-4527-9E5B-C2A94A027639}" destId="{695A6BB9-E9C0-4D4E-9020-81FB89793A29}" srcOrd="0" destOrd="0" presId="urn:microsoft.com/office/officeart/2005/8/layout/list1"/>
    <dgm:cxn modelId="{97EDDA1B-5C52-435F-9118-F15B9EF44D35}" type="presOf" srcId="{A6AA13F8-87B6-4E1D-833E-D1A76B6EAF2C}" destId="{6EAF3D33-A54B-4CB2-95DA-5D5C56DE00DB}" srcOrd="0" destOrd="0" presId="urn:microsoft.com/office/officeart/2005/8/layout/list1"/>
    <dgm:cxn modelId="{CA177D26-444C-41A9-AD2A-EE0D33842F77}" srcId="{A6AA13F8-87B6-4E1D-833E-D1A76B6EAF2C}" destId="{82B68973-2175-454F-865D-411A3991F98B}" srcOrd="3" destOrd="0" parTransId="{03F1D99F-412A-4D10-88BB-F791242E1F37}" sibTransId="{FF8BC1B5-526C-487C-91C7-ECEED5D48E3D}"/>
    <dgm:cxn modelId="{5A137D69-E647-43F3-83B0-FDF23531CD3D}" type="presOf" srcId="{9AC07CBA-E723-4DCC-968F-466511D64EE9}" destId="{488676A1-B77D-4C19-ADB7-AB203A0B56E8}" srcOrd="0" destOrd="0" presId="urn:microsoft.com/office/officeart/2005/8/layout/list1"/>
    <dgm:cxn modelId="{48F5BB88-E841-4BD2-BCEB-06F8E55C09AF}" type="presOf" srcId="{643CEF29-FEBC-4527-9E5B-C2A94A027639}" destId="{7F39C895-EFC5-4654-B179-B75773FD3248}" srcOrd="1" destOrd="0" presId="urn:microsoft.com/office/officeart/2005/8/layout/list1"/>
    <dgm:cxn modelId="{03A465FC-5E2E-40C5-8C54-E046BD6BB524}" srcId="{A6AA13F8-87B6-4E1D-833E-D1A76B6EAF2C}" destId="{9AC07CBA-E723-4DCC-968F-466511D64EE9}" srcOrd="2" destOrd="0" parTransId="{49C337D3-49B3-4C4B-9340-C7BB6521043E}" sibTransId="{10C2FD56-DC65-498C-B364-E8C8904465BC}"/>
    <dgm:cxn modelId="{DF434080-5EEE-4C6B-AD8F-78503ACB9EAA}" type="presParOf" srcId="{6EAF3D33-A54B-4CB2-95DA-5D5C56DE00DB}" destId="{979314E1-AF59-4FF0-B3B4-936467EA2B00}" srcOrd="0" destOrd="0" presId="urn:microsoft.com/office/officeart/2005/8/layout/list1"/>
    <dgm:cxn modelId="{03C6173D-9472-45DA-90D3-88DFF5D0A018}" type="presParOf" srcId="{979314E1-AF59-4FF0-B3B4-936467EA2B00}" destId="{695A6BB9-E9C0-4D4E-9020-81FB89793A29}" srcOrd="0" destOrd="0" presId="urn:microsoft.com/office/officeart/2005/8/layout/list1"/>
    <dgm:cxn modelId="{6E294036-394D-43A0-AE9C-2CF494A26190}" type="presParOf" srcId="{979314E1-AF59-4FF0-B3B4-936467EA2B00}" destId="{7F39C895-EFC5-4654-B179-B75773FD3248}" srcOrd="1" destOrd="0" presId="urn:microsoft.com/office/officeart/2005/8/layout/list1"/>
    <dgm:cxn modelId="{4A3A53D8-FB5B-4625-B557-10CD03485851}" type="presParOf" srcId="{6EAF3D33-A54B-4CB2-95DA-5D5C56DE00DB}" destId="{A6BA4E06-D2D8-4410-821B-4556FE8173C2}" srcOrd="1" destOrd="0" presId="urn:microsoft.com/office/officeart/2005/8/layout/list1"/>
    <dgm:cxn modelId="{2FB77B88-C4E8-4888-946A-A3E533852B94}" type="presParOf" srcId="{6EAF3D33-A54B-4CB2-95DA-5D5C56DE00DB}" destId="{F2C33589-9BF0-45AE-8754-EF1D93F7BA76}" srcOrd="2" destOrd="0" presId="urn:microsoft.com/office/officeart/2005/8/layout/list1"/>
    <dgm:cxn modelId="{79C20422-6B20-4468-B7C3-2F8089CD48F6}" type="presParOf" srcId="{6EAF3D33-A54B-4CB2-95DA-5D5C56DE00DB}" destId="{541034A5-3FF8-4720-B89D-E1B8FE374453}" srcOrd="3" destOrd="0" presId="urn:microsoft.com/office/officeart/2005/8/layout/list1"/>
    <dgm:cxn modelId="{7BC106E3-76C4-494B-B516-9CB000E6FD89}" type="presParOf" srcId="{6EAF3D33-A54B-4CB2-95DA-5D5C56DE00DB}" destId="{8784258B-945E-4922-8672-B7088C4A25BD}" srcOrd="4" destOrd="0" presId="urn:microsoft.com/office/officeart/2005/8/layout/list1"/>
    <dgm:cxn modelId="{0E51D37B-5454-4655-AA63-4A116231950F}" type="presParOf" srcId="{8784258B-945E-4922-8672-B7088C4A25BD}" destId="{A36C6D80-6A16-4058-BA9F-8268BD512635}" srcOrd="0" destOrd="0" presId="urn:microsoft.com/office/officeart/2005/8/layout/list1"/>
    <dgm:cxn modelId="{5F88D6B5-1065-4AB0-AE56-3FE83D3173FE}" type="presParOf" srcId="{8784258B-945E-4922-8672-B7088C4A25BD}" destId="{7C6A13F6-5BEA-449A-9CC1-D25263ED3A5E}" srcOrd="1" destOrd="0" presId="urn:microsoft.com/office/officeart/2005/8/layout/list1"/>
    <dgm:cxn modelId="{AB3673D4-9B0F-4B78-A2AC-E167E496670B}" type="presParOf" srcId="{6EAF3D33-A54B-4CB2-95DA-5D5C56DE00DB}" destId="{F40EEC24-9B93-429E-A28A-6C25CB7C9024}" srcOrd="5" destOrd="0" presId="urn:microsoft.com/office/officeart/2005/8/layout/list1"/>
    <dgm:cxn modelId="{736493E6-81E7-4DAD-963C-50C2A0C13827}" type="presParOf" srcId="{6EAF3D33-A54B-4CB2-95DA-5D5C56DE00DB}" destId="{AA3E5B06-5A2C-4150-96BF-93CABABD951D}" srcOrd="6" destOrd="0" presId="urn:microsoft.com/office/officeart/2005/8/layout/list1"/>
    <dgm:cxn modelId="{17F6DC2B-FD94-4AC4-8BC1-D67A99A1C72C}" type="presParOf" srcId="{6EAF3D33-A54B-4CB2-95DA-5D5C56DE00DB}" destId="{264AEA3C-F77D-4B1D-9304-12C658B1777F}" srcOrd="7" destOrd="0" presId="urn:microsoft.com/office/officeart/2005/8/layout/list1"/>
    <dgm:cxn modelId="{117A217E-3FFA-44CA-B20D-CA2E7D5A2ACD}" type="presParOf" srcId="{6EAF3D33-A54B-4CB2-95DA-5D5C56DE00DB}" destId="{2BBEDC48-44DE-4D51-966D-EC2963777429}" srcOrd="8" destOrd="0" presId="urn:microsoft.com/office/officeart/2005/8/layout/list1"/>
    <dgm:cxn modelId="{956EDA2B-CB84-45B0-AFAE-F93ED21DB8E5}" type="presParOf" srcId="{2BBEDC48-44DE-4D51-966D-EC2963777429}" destId="{488676A1-B77D-4C19-ADB7-AB203A0B56E8}" srcOrd="0" destOrd="0" presId="urn:microsoft.com/office/officeart/2005/8/layout/list1"/>
    <dgm:cxn modelId="{F13C16C6-C09F-46DC-845E-0F341090A971}" type="presParOf" srcId="{2BBEDC48-44DE-4D51-966D-EC2963777429}" destId="{66D64F79-BAAB-410A-B7F3-7E19E726B898}" srcOrd="1" destOrd="0" presId="urn:microsoft.com/office/officeart/2005/8/layout/list1"/>
    <dgm:cxn modelId="{4234DC98-AB12-4BBD-AC64-B195A13DE274}" type="presParOf" srcId="{6EAF3D33-A54B-4CB2-95DA-5D5C56DE00DB}" destId="{9109E2EE-3B08-49F6-94C3-447DFB0194DB}" srcOrd="9" destOrd="0" presId="urn:microsoft.com/office/officeart/2005/8/layout/list1"/>
    <dgm:cxn modelId="{4E5C07C8-72D7-4F8C-9311-E79ACAD50B3D}" type="presParOf" srcId="{6EAF3D33-A54B-4CB2-95DA-5D5C56DE00DB}" destId="{05F0AAC9-C4D0-4193-B3FD-C28EE8068FB4}" srcOrd="10" destOrd="0" presId="urn:microsoft.com/office/officeart/2005/8/layout/list1"/>
    <dgm:cxn modelId="{F6CEEBD3-C616-423E-AB23-02376E12CB86}" type="presParOf" srcId="{6EAF3D33-A54B-4CB2-95DA-5D5C56DE00DB}" destId="{4232008E-0A18-4136-8B11-574A488155E7}" srcOrd="11" destOrd="0" presId="urn:microsoft.com/office/officeart/2005/8/layout/list1"/>
    <dgm:cxn modelId="{EA3BC287-76BE-416F-B009-0BD6AD41FB1C}" type="presParOf" srcId="{6EAF3D33-A54B-4CB2-95DA-5D5C56DE00DB}" destId="{3C7B76A7-FB89-4216-B13F-ECABF7B173CB}" srcOrd="12" destOrd="0" presId="urn:microsoft.com/office/officeart/2005/8/layout/list1"/>
    <dgm:cxn modelId="{E7283829-3FA3-4AE5-9EB1-F065AF4BC6CA}" type="presParOf" srcId="{3C7B76A7-FB89-4216-B13F-ECABF7B173CB}" destId="{3F8CA40E-83AD-4D7D-9C82-FF9BF423A0F9}" srcOrd="0" destOrd="0" presId="urn:microsoft.com/office/officeart/2005/8/layout/list1"/>
    <dgm:cxn modelId="{B3BF6DE4-8E98-484E-BACC-F92FFA2BBA55}" type="presParOf" srcId="{3C7B76A7-FB89-4216-B13F-ECABF7B173CB}" destId="{56AFB7D6-D630-4892-B327-C17F396D063D}" srcOrd="1" destOrd="0" presId="urn:microsoft.com/office/officeart/2005/8/layout/list1"/>
    <dgm:cxn modelId="{B5506DF8-711E-432A-8DEA-F4FBAE133932}" type="presParOf" srcId="{6EAF3D33-A54B-4CB2-95DA-5D5C56DE00DB}" destId="{1DEC9A0D-5E68-4DB5-9227-D44A7ED3D2DB}" srcOrd="13" destOrd="0" presId="urn:microsoft.com/office/officeart/2005/8/layout/list1"/>
    <dgm:cxn modelId="{520AB947-EA8F-47D0-9FB0-A3916AD74A32}" type="presParOf" srcId="{6EAF3D33-A54B-4CB2-95DA-5D5C56DE00DB}" destId="{8C818412-3979-49D1-9BDC-4ABE72D53A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33589-9BF0-45AE-8754-EF1D93F7BA76}">
      <dsp:nvSpPr>
        <dsp:cNvPr id="0" name=""/>
        <dsp:cNvSpPr/>
      </dsp:nvSpPr>
      <dsp:spPr>
        <a:xfrm>
          <a:off x="0" y="328998"/>
          <a:ext cx="634841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9C895-EFC5-4654-B179-B75773FD3248}">
      <dsp:nvSpPr>
        <dsp:cNvPr id="0" name=""/>
        <dsp:cNvSpPr/>
      </dsp:nvSpPr>
      <dsp:spPr>
        <a:xfrm>
          <a:off x="317420" y="4278"/>
          <a:ext cx="444388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Partycypacja</a:t>
          </a:r>
          <a:endParaRPr lang="pl-PL" sz="2200" kern="1200" dirty="0"/>
        </a:p>
      </dsp:txBody>
      <dsp:txXfrm>
        <a:off x="349123" y="35981"/>
        <a:ext cx="4380483" cy="586034"/>
      </dsp:txXfrm>
    </dsp:sp>
    <dsp:sp modelId="{AA3E5B06-5A2C-4150-96BF-93CABABD951D}">
      <dsp:nvSpPr>
        <dsp:cNvPr id="0" name=""/>
        <dsp:cNvSpPr/>
      </dsp:nvSpPr>
      <dsp:spPr>
        <a:xfrm>
          <a:off x="0" y="1326918"/>
          <a:ext cx="634841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A13F6-5BEA-449A-9CC1-D25263ED3A5E}">
      <dsp:nvSpPr>
        <dsp:cNvPr id="0" name=""/>
        <dsp:cNvSpPr/>
      </dsp:nvSpPr>
      <dsp:spPr>
        <a:xfrm>
          <a:off x="317420" y="1002198"/>
          <a:ext cx="444388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Konsultacje</a:t>
          </a:r>
          <a:endParaRPr lang="pl-PL" sz="2200" kern="1200" dirty="0"/>
        </a:p>
      </dsp:txBody>
      <dsp:txXfrm>
        <a:off x="349123" y="1033901"/>
        <a:ext cx="4380483" cy="586034"/>
      </dsp:txXfrm>
    </dsp:sp>
    <dsp:sp modelId="{05F0AAC9-C4D0-4193-B3FD-C28EE8068FB4}">
      <dsp:nvSpPr>
        <dsp:cNvPr id="0" name=""/>
        <dsp:cNvSpPr/>
      </dsp:nvSpPr>
      <dsp:spPr>
        <a:xfrm>
          <a:off x="0" y="2324838"/>
          <a:ext cx="634841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64F79-BAAB-410A-B7F3-7E19E726B898}">
      <dsp:nvSpPr>
        <dsp:cNvPr id="0" name=""/>
        <dsp:cNvSpPr/>
      </dsp:nvSpPr>
      <dsp:spPr>
        <a:xfrm>
          <a:off x="317420" y="2000118"/>
          <a:ext cx="444388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Informowanie</a:t>
          </a:r>
          <a:endParaRPr lang="pl-PL" sz="2200" kern="1200" dirty="0"/>
        </a:p>
      </dsp:txBody>
      <dsp:txXfrm>
        <a:off x="349123" y="2031821"/>
        <a:ext cx="4380483" cy="586034"/>
      </dsp:txXfrm>
    </dsp:sp>
    <dsp:sp modelId="{8C818412-3979-49D1-9BDC-4ABE72D53A27}">
      <dsp:nvSpPr>
        <dsp:cNvPr id="0" name=""/>
        <dsp:cNvSpPr/>
      </dsp:nvSpPr>
      <dsp:spPr>
        <a:xfrm>
          <a:off x="0" y="3322758"/>
          <a:ext cx="634841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FB7D6-D630-4892-B327-C17F396D063D}">
      <dsp:nvSpPr>
        <dsp:cNvPr id="0" name=""/>
        <dsp:cNvSpPr/>
      </dsp:nvSpPr>
      <dsp:spPr>
        <a:xfrm>
          <a:off x="317420" y="2998038"/>
          <a:ext cx="444388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Brak informacji</a:t>
          </a:r>
          <a:endParaRPr lang="pl-PL" sz="2200" kern="1200" dirty="0"/>
        </a:p>
      </dsp:txBody>
      <dsp:txXfrm>
        <a:off x="349123" y="3029741"/>
        <a:ext cx="4380483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28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77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407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726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565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635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765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43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05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24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3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86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49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3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79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0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90877-5B19-4A79-A20A-6533C61E79F5}" type="datetimeFigureOut">
              <a:rPr lang="pl-PL" smtClean="0"/>
              <a:t>2015-04-11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5476567-A958-4FFC-91C2-78DC6CB8A9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8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wspoldzialamy.krotoszyn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1935163"/>
            <a:ext cx="6858000" cy="165576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38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DANE Z BADANIA </a:t>
            </a:r>
            <a:r>
              <a:rPr lang="pl-PL" dirty="0" smtClean="0"/>
              <a:t>ANKIETOWEGO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144382"/>
              </p:ext>
            </p:extLst>
          </p:nvPr>
        </p:nvGraphicFramePr>
        <p:xfrm>
          <a:off x="476696" y="2075512"/>
          <a:ext cx="6348413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DANE Z BADANIA ANKIETOWEGO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447" y="246043"/>
            <a:ext cx="6347713" cy="13208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WYNIKI ANALIZY SWOT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1" y="5041871"/>
            <a:ext cx="1600200" cy="1600200"/>
          </a:xfrm>
        </p:spPr>
      </p:pic>
    </p:spTree>
    <p:extLst>
      <p:ext uri="{BB962C8B-B14F-4D97-AF65-F5344CB8AC3E}">
        <p14:creationId xmlns:p14="http://schemas.microsoft.com/office/powerpoint/2010/main" val="1308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0" name="Picture 6" descr="Picture of concep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03" y="2091226"/>
            <a:ext cx="517141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ntrepreneurrookie.com/images/wordpress/uploads/swot-business-strength-weakn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2" y="350561"/>
            <a:ext cx="2667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Znalezione obrazy dla zapytania SILNE STRONY"/>
          <p:cNvSpPr>
            <a:spLocks noGrp="1" noChangeAspect="1" noChangeArrowheads="1"/>
          </p:cNvSpPr>
          <p:nvPr>
            <p:ph type="title"/>
          </p:nvPr>
        </p:nvSpPr>
        <p:spPr bwMode="auto">
          <a:xfrm rot="5400000">
            <a:off x="-1785042" y="2798285"/>
            <a:ext cx="6347713" cy="13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7200" dirty="0" smtClean="0">
                <a:solidFill>
                  <a:schemeClr val="accent2"/>
                </a:solidFill>
              </a:rPr>
              <a:t>SILNE STRONY</a:t>
            </a:r>
            <a:r>
              <a:rPr lang="pl-PL" sz="4800" dirty="0" smtClean="0"/>
              <a:t/>
            </a:r>
            <a:br>
              <a:rPr lang="pl-PL" sz="4800" dirty="0" smtClean="0"/>
            </a:br>
            <a:endParaRPr lang="pl-PL" sz="48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-381919" y="3273294"/>
            <a:ext cx="6347714" cy="388077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4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0834" y="609600"/>
            <a:ext cx="5106478" cy="13208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Gminna Rada Działalności</a:t>
            </a:r>
            <a:br>
              <a:rPr lang="pl-PL" dirty="0" smtClean="0"/>
            </a:br>
            <a:r>
              <a:rPr lang="pl-PL" dirty="0" smtClean="0"/>
              <a:t>Pożytku Publicznego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1608464"/>
            <a:ext cx="6347714" cy="44329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</a:p>
          <a:p>
            <a:r>
              <a:rPr lang="pl-PL" dirty="0" smtClean="0"/>
              <a:t>Od 2011 roku w gminie Krotoszyn działa reprezentująca </a:t>
            </a:r>
            <a:r>
              <a:rPr lang="pl-PL" dirty="0"/>
              <a:t>interesy organizacji pozarządowych </a:t>
            </a:r>
            <a:r>
              <a:rPr lang="pl-PL" dirty="0" smtClean="0"/>
              <a:t>Gminnej Rady </a:t>
            </a:r>
            <a:r>
              <a:rPr lang="pl-PL" dirty="0"/>
              <a:t>Działalności Pożytku </a:t>
            </a:r>
            <a:r>
              <a:rPr lang="pl-PL" dirty="0" smtClean="0"/>
              <a:t>Publicznego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12" y="449311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5" y="3089553"/>
            <a:ext cx="6006869" cy="33037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2" y="449311"/>
            <a:ext cx="1379078" cy="13194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Centrum Koordynacyjno-Informacyjne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pl-PL" dirty="0" smtClean="0"/>
              <a:t>Doradztwo</a:t>
            </a:r>
          </a:p>
          <a:p>
            <a:pPr>
              <a:buFontTx/>
              <a:buChar char="-"/>
            </a:pPr>
            <a:r>
              <a:rPr lang="pl-PL" dirty="0" smtClean="0"/>
              <a:t>Informacja</a:t>
            </a:r>
          </a:p>
          <a:p>
            <a:pPr>
              <a:buFontTx/>
              <a:buChar char="-"/>
            </a:pPr>
            <a:r>
              <a:rPr lang="pl-PL" dirty="0" smtClean="0"/>
              <a:t>Pomoc w pisaniu projektów</a:t>
            </a:r>
          </a:p>
          <a:p>
            <a:pPr>
              <a:buFontTx/>
              <a:buChar char="-"/>
            </a:pPr>
            <a:r>
              <a:rPr lang="pl-PL" dirty="0" smtClean="0"/>
              <a:t>Szkolenia </a:t>
            </a:r>
          </a:p>
          <a:p>
            <a:pPr>
              <a:buFontTx/>
              <a:buChar char="-"/>
            </a:pPr>
            <a:r>
              <a:rPr lang="pl-PL" dirty="0" smtClean="0"/>
              <a:t>Forum Inicjatyw Lokalnych</a:t>
            </a:r>
          </a:p>
          <a:p>
            <a:pPr>
              <a:buFontTx/>
              <a:buChar char="-"/>
            </a:pPr>
            <a:r>
              <a:rPr lang="pl-PL" dirty="0" smtClean="0"/>
              <a:t>Współorganizacja </a:t>
            </a:r>
            <a:r>
              <a:rPr lang="pl-PL" dirty="0" err="1" smtClean="0"/>
              <a:t>KrotoFESTu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Wsparcie organizacyjne i techniczne </a:t>
            </a:r>
          </a:p>
          <a:p>
            <a:pPr>
              <a:buFontTx/>
              <a:buChar char="-"/>
            </a:pPr>
            <a:r>
              <a:rPr lang="pl-PL" dirty="0" smtClean="0"/>
              <a:t>Obsługa księgowa stowarzyszeń i OSP</a:t>
            </a:r>
          </a:p>
          <a:p>
            <a:pPr>
              <a:buFontTx/>
              <a:buChar char="-"/>
            </a:pP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Finansowanie: 132 tys. zł/rok</a:t>
            </a:r>
          </a:p>
          <a:p>
            <a:pPr>
              <a:buFontTx/>
              <a:buChar char="-"/>
            </a:pPr>
            <a:r>
              <a:rPr lang="pl-PL" dirty="0" smtClean="0"/>
              <a:t>Źródło finansowania: Miasto i Gmina Krotoszyn</a:t>
            </a:r>
          </a:p>
          <a:p>
            <a:pPr>
              <a:buFontTx/>
              <a:buChar char="-"/>
            </a:pPr>
            <a:r>
              <a:rPr lang="pl-PL" dirty="0" smtClean="0"/>
              <a:t>Grupa odbiorców: NGO z terenu gminy Krotoszyn,</a:t>
            </a:r>
          </a:p>
          <a:p>
            <a:pPr>
              <a:buFontTx/>
              <a:buChar char="-"/>
            </a:pPr>
            <a:r>
              <a:rPr lang="pl-PL" dirty="0" smtClean="0"/>
              <a:t>Gmina, instytucje kultury, szkoły i przedszkola, jednostki pomocnicze</a:t>
            </a:r>
          </a:p>
          <a:p>
            <a:pPr>
              <a:buFontTx/>
              <a:buChar char="-"/>
            </a:pPr>
            <a:endParaRPr lang="pl-PL" b="1" dirty="0"/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47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61" y="2690565"/>
            <a:ext cx="2514933" cy="16748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Partycypacja obywatelska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09599" y="1685582"/>
            <a:ext cx="6347714" cy="4355782"/>
          </a:xfrm>
        </p:spPr>
        <p:txBody>
          <a:bodyPr/>
          <a:lstStyle/>
          <a:p>
            <a:r>
              <a:rPr lang="pl-PL" dirty="0"/>
              <a:t>To sposób na aktywne branie udziału w wydarzeniach, które nas </a:t>
            </a:r>
            <a:r>
              <a:rPr lang="pl-PL" dirty="0" smtClean="0"/>
              <a:t>dotyczą</a:t>
            </a:r>
            <a:r>
              <a:rPr lang="pl-PL" dirty="0"/>
              <a:t>. Możliwość zabierania głosu, uczestniczenia ludzi w działaniach i decyzjach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2" y="4945197"/>
            <a:ext cx="1722763" cy="172276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28" y="2901098"/>
            <a:ext cx="4068942" cy="3140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5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Drabina partycypacji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656221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5" y="4945197"/>
            <a:ext cx="1722763" cy="17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Ocena współpracy </a:t>
            </a:r>
            <a:br>
              <a:rPr lang="pl-PL" dirty="0" smtClean="0"/>
            </a:br>
            <a:r>
              <a:rPr lang="pl-PL" dirty="0" smtClean="0"/>
              <a:t>z administracją publiczną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4102" y="2040296"/>
            <a:ext cx="6347714" cy="388077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organizacje </a:t>
            </a:r>
            <a:r>
              <a:rPr lang="pl-PL" dirty="0"/>
              <a:t>pozarządowe pozytywnie oceniają relacje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kontakty z samorządami, widzą chęć współdziałania.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 czego to wynika?</a:t>
            </a:r>
          </a:p>
          <a:p>
            <a:r>
              <a:rPr lang="pl-PL" dirty="0"/>
              <a:t>p</a:t>
            </a:r>
            <a:r>
              <a:rPr lang="pl-PL" dirty="0" smtClean="0"/>
              <a:t>romocja </a:t>
            </a:r>
            <a:r>
              <a:rPr lang="pl-PL" dirty="0"/>
              <a:t>gminy Krotoszyn opiera się na aktywności mieszkańców, głównie III sektora (Krotoszyn jako miasto aktywnych sąsiadów, organizacja od 2 lat </a:t>
            </a:r>
            <a:r>
              <a:rPr lang="pl-PL" dirty="0" err="1"/>
              <a:t>KrotoFESTu</a:t>
            </a:r>
            <a:r>
              <a:rPr lang="pl-PL" dirty="0"/>
              <a:t>, wcześniej Miasteczka NGO podczas Dni Krotoszyna</a:t>
            </a:r>
            <a:r>
              <a:rPr lang="pl-PL" dirty="0" smtClean="0"/>
              <a:t>)</a:t>
            </a:r>
          </a:p>
          <a:p>
            <a:r>
              <a:rPr lang="pl-PL" dirty="0" smtClean="0"/>
              <a:t>udział przedstawicieli NGO w pracach komisji oceniającej wnioski </a:t>
            </a:r>
            <a:r>
              <a:rPr lang="pl-PL" dirty="0" smtClean="0">
                <a:solidFill>
                  <a:schemeClr val="accent1"/>
                </a:solidFill>
              </a:rPr>
              <a:t>w ramach otwartych konkursów ofert</a:t>
            </a:r>
            <a:endParaRPr lang="pl-PL" dirty="0">
              <a:solidFill>
                <a:schemeClr val="accent1"/>
              </a:solidFill>
            </a:endParaRPr>
          </a:p>
          <a:p>
            <a:r>
              <a:rPr lang="pl-PL" dirty="0"/>
              <a:t>w</a:t>
            </a:r>
            <a:r>
              <a:rPr lang="pl-PL" dirty="0" smtClean="0"/>
              <a:t>ysoki poziom wsparcia finansowego organizacji pozarządowych, jednostek pomocniczych i grup nieformalnych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1028" name="Picture 4" descr="http://www.jakwydacaudiobooka.pl/wp-content/uploads/2013/08/strzalka-930x2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53" y="5586412"/>
            <a:ext cx="4238625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0841" y="991518"/>
            <a:ext cx="7138932" cy="2027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 smtClean="0">
                <a:latin typeface="Century Gothic" panose="020B0502020202020204" pitchFamily="34" charset="0"/>
              </a:rPr>
              <a:t>KONDYCJA SYTUACJI ORGANIZACJI POZARZĄDOWYCH </a:t>
            </a:r>
          </a:p>
          <a:p>
            <a:pPr marL="0" indent="0" algn="ctr">
              <a:buNone/>
            </a:pPr>
            <a:r>
              <a:rPr lang="pl-PL" sz="3600" dirty="0" smtClean="0">
                <a:latin typeface="Century Gothic" panose="020B0502020202020204" pitchFamily="34" charset="0"/>
              </a:rPr>
              <a:t>Z TERENU </a:t>
            </a:r>
            <a:br>
              <a:rPr lang="pl-PL" sz="3600" dirty="0" smtClean="0">
                <a:latin typeface="Century Gothic" panose="020B0502020202020204" pitchFamily="34" charset="0"/>
              </a:rPr>
            </a:br>
            <a:r>
              <a:rPr lang="pl-PL" sz="3600" dirty="0" smtClean="0">
                <a:latin typeface="Century Gothic" panose="020B0502020202020204" pitchFamily="34" charset="0"/>
              </a:rPr>
              <a:t>POWIATU KROTOSZYŃSKIEGO</a:t>
            </a:r>
          </a:p>
          <a:p>
            <a:pPr marL="0" indent="0" algn="ctr">
              <a:buNone/>
            </a:pPr>
            <a:endParaRPr lang="pl-PL" sz="36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l-PL" sz="2800" dirty="0" smtClean="0">
                <a:latin typeface="Century Gothic" panose="020B0502020202020204" pitchFamily="34" charset="0"/>
              </a:rPr>
              <a:t>11 kwietnia 2015 r. KROTOSZYN</a:t>
            </a:r>
            <a:endParaRPr lang="pl-PL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Finansowanie organizacji pozarządowych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możliwość </a:t>
            </a:r>
            <a:r>
              <a:rPr lang="pl-PL" dirty="0"/>
              <a:t>wnioskowania o </a:t>
            </a:r>
            <a:r>
              <a:rPr lang="pl-PL" dirty="0" smtClean="0"/>
              <a:t>wsparcie/ powierzenie zadań </a:t>
            </a:r>
            <a:r>
              <a:rPr lang="pl-PL" dirty="0"/>
              <a:t>publicznych </a:t>
            </a:r>
            <a:r>
              <a:rPr lang="pl-PL" dirty="0" smtClean="0"/>
              <a:t>w ramach otwartych konkursów ofert, w </a:t>
            </a:r>
            <a:r>
              <a:rPr lang="pl-PL" dirty="0"/>
              <a:t>trybie inicjatywy lokalnej oraz tzw. małych zleceń </a:t>
            </a:r>
            <a:br>
              <a:rPr lang="pl-PL" dirty="0"/>
            </a:br>
            <a:r>
              <a:rPr lang="pl-PL" dirty="0" smtClean="0"/>
              <a:t>(</a:t>
            </a:r>
            <a:r>
              <a:rPr lang="pl-PL" dirty="0"/>
              <a:t>w uproszczonym trybie pozakonkursowym), możliwość wnioskowania o środki  z budżetu Wydziału Promocji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/>
              <a:t>na </a:t>
            </a:r>
            <a:r>
              <a:rPr lang="pl-PL" dirty="0" smtClean="0"/>
              <a:t>działania promujące </a:t>
            </a:r>
            <a:r>
              <a:rPr lang="pl-PL" dirty="0"/>
              <a:t>gminy</a:t>
            </a:r>
            <a:r>
              <a:rPr lang="pl-PL" dirty="0" smtClean="0"/>
              <a:t>).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51215"/>
              </p:ext>
            </p:extLst>
          </p:nvPr>
        </p:nvGraphicFramePr>
        <p:xfrm>
          <a:off x="740126" y="4186410"/>
          <a:ext cx="6096000" cy="144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Krotoszyn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Otwarty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konkurs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ofert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Tryb</a:t>
                      </a: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pozakonkursowy</a:t>
                      </a:r>
                      <a:endParaRPr lang="pl-PL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Małe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zlecenia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Inicjatywa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lokalna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835 000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111 000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(34 wnioski)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entury Gothic" panose="020B0502020202020204" pitchFamily="34" charset="0"/>
                        </a:rPr>
                        <a:t>2014 </a:t>
                      </a:r>
                      <a:endParaRPr lang="pl-PL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entury Gothic" panose="020B0502020202020204" pitchFamily="34" charset="0"/>
                        </a:rPr>
                        <a:t>728</a:t>
                      </a:r>
                      <a:r>
                        <a:rPr lang="pl-PL" sz="1400" baseline="0" dirty="0" smtClean="0">
                          <a:latin typeface="Century Gothic" panose="020B0502020202020204" pitchFamily="34" charset="0"/>
                        </a:rPr>
                        <a:t> 000</a:t>
                      </a:r>
                      <a:endParaRPr lang="pl-PL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entury Gothic" panose="020B0502020202020204" pitchFamily="34" charset="0"/>
                        </a:rPr>
                        <a:t>91 000</a:t>
                      </a:r>
                      <a:endParaRPr lang="pl-PL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entury Gothic" panose="020B0502020202020204" pitchFamily="34" charset="0"/>
                        </a:rPr>
                        <a:t>60 850</a:t>
                      </a:r>
                      <a:endParaRPr lang="pl-PL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2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Promocja organizacji pozarządowych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organizacje pozarządowe dbają o  promocję o charakterze ponadlokalnym i ponadregionalnym, są rozpoznawalne w kraju i za granicą np. Towarzystwo Atletyczne Rozum (sumo), Stowarzyszenie Miłośników Zespołu Ludowego Krotoszanie, Bractwo Rycerskie Ziemi Kaliskiej Poczet Wierzbięty z Krotoszyna, LZS Ceramik</a:t>
            </a:r>
            <a:r>
              <a:rPr lang="pl-PL" dirty="0" smtClean="0"/>
              <a:t>.</a:t>
            </a:r>
          </a:p>
          <a:p>
            <a:r>
              <a:rPr lang="pl-PL" dirty="0" smtClean="0"/>
              <a:t>Gmina Krotoszyn stworzyła możliwość promocji działalności stowarzyszeń poprzez uruchomienie strony internetowej </a:t>
            </a:r>
            <a:r>
              <a:rPr lang="pl-PL" dirty="0" smtClean="0">
                <a:hlinkClick r:id="rId2"/>
              </a:rPr>
              <a:t>www.wspoldzialamy.krotoszyn.pl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Strona ta obsługiwana jest przez Centrum Koordynacyjno-Informacyjne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Konsultacje społeczne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częste </a:t>
            </a:r>
            <a:r>
              <a:rPr lang="pl-PL" dirty="0"/>
              <a:t>wykorzystywanie mechanizmu konsultacji społecznych – konsultowana była strategia rozwoju gminy, strategia promocji, co roku </a:t>
            </a:r>
            <a:r>
              <a:rPr lang="pl-PL" dirty="0" smtClean="0"/>
              <a:t>konsultowany jest program </a:t>
            </a:r>
            <a:r>
              <a:rPr lang="pl-PL" dirty="0"/>
              <a:t>współpracy z organizacjami </a:t>
            </a:r>
            <a:r>
              <a:rPr lang="pl-PL" dirty="0" smtClean="0"/>
              <a:t>pozarządowymi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REKOMENDACJA: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    przeprowadzanie </a:t>
            </a:r>
            <a:r>
              <a:rPr lang="pl-PL" dirty="0">
                <a:solidFill>
                  <a:srgbClr val="FF0000"/>
                </a:solidFill>
              </a:rPr>
              <a:t>równolegle </a:t>
            </a:r>
            <a:r>
              <a:rPr lang="pl-PL" dirty="0" smtClean="0">
                <a:solidFill>
                  <a:srgbClr val="FF0000"/>
                </a:solidFill>
              </a:rPr>
              <a:t>konsultacji </a:t>
            </a:r>
            <a:r>
              <a:rPr lang="pl-PL" dirty="0">
                <a:solidFill>
                  <a:srgbClr val="FF0000"/>
                </a:solidFill>
              </a:rPr>
              <a:t>bezpośrednich 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(</a:t>
            </a:r>
            <a:r>
              <a:rPr lang="pl-PL" dirty="0">
                <a:solidFill>
                  <a:srgbClr val="FF0000"/>
                </a:solidFill>
              </a:rPr>
              <a:t>spotkań) z konsultacjami przez </a:t>
            </a:r>
            <a:r>
              <a:rPr lang="pl-PL" dirty="0" smtClean="0">
                <a:solidFill>
                  <a:srgbClr val="FF0000"/>
                </a:solidFill>
              </a:rPr>
              <a:t>internet,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Konsultacje mogłyby się odbywać na otwartych 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posiedzeniach Rady Pożytku Publicznego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Udział przedstawicieli NGO </a:t>
            </a:r>
            <a:br>
              <a:rPr lang="pl-PL" dirty="0" smtClean="0"/>
            </a:br>
            <a:r>
              <a:rPr lang="pl-PL" dirty="0" smtClean="0"/>
              <a:t>w komisjach oceny wniosków </a:t>
            </a:r>
            <a:br>
              <a:rPr lang="pl-PL" dirty="0" smtClean="0"/>
            </a:br>
            <a:r>
              <a:rPr lang="pl-PL" dirty="0" smtClean="0"/>
              <a:t>w otwartych konkursach ofert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2401677"/>
            <a:ext cx="6347714" cy="3639686"/>
          </a:xfrm>
        </p:spPr>
        <p:txBody>
          <a:bodyPr/>
          <a:lstStyle/>
          <a:p>
            <a:r>
              <a:rPr lang="pl-PL" dirty="0" smtClean="0"/>
              <a:t>Wybory odbywają się w 5 obszarach tj. sport, kultura, przeciwdziałanie uzależnieniom, ochrona zdrowia, ekologia,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współpraca administracji z organizacjami pozarządowymi, pomoc społeczna 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Każda organizacja ma jeden mandat i nie może głosować na kandydata z obszaru swojej działalności</a:t>
            </a:r>
          </a:p>
          <a:p>
            <a:pPr marL="0" indent="0">
              <a:buNone/>
            </a:pP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     REKOMENDACJA: Wybór przedstawicieli NGO do oceny 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wniosków rozpatrywanych w trybie pozakonkursowym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oraz w trybie inicjatywy lokalnej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Forum Inicjatyw Lokalnych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1773716"/>
            <a:ext cx="6347714" cy="4891489"/>
          </a:xfrm>
        </p:spPr>
        <p:txBody>
          <a:bodyPr>
            <a:normAutofit/>
          </a:bodyPr>
          <a:lstStyle/>
          <a:p>
            <a:r>
              <a:rPr lang="pl-PL" dirty="0" smtClean="0"/>
              <a:t>Forum </a:t>
            </a:r>
            <a:r>
              <a:rPr lang="pl-PL" dirty="0"/>
              <a:t>Inicjatyw Lokalnych </a:t>
            </a:r>
            <a:r>
              <a:rPr lang="pl-PL" dirty="0" smtClean="0"/>
              <a:t>odbywa się od </a:t>
            </a:r>
            <a:r>
              <a:rPr lang="pl-PL" dirty="0"/>
              <a:t>5 </a:t>
            </a:r>
            <a:r>
              <a:rPr lang="pl-PL" dirty="0" smtClean="0"/>
              <a:t>lat. </a:t>
            </a:r>
            <a:br>
              <a:rPr lang="pl-PL" dirty="0" smtClean="0"/>
            </a:br>
            <a:r>
              <a:rPr lang="pl-PL" dirty="0" smtClean="0"/>
              <a:t>Od </a:t>
            </a:r>
            <a:r>
              <a:rPr lang="pl-PL" dirty="0"/>
              <a:t>dwóch lat Forum organizowane </a:t>
            </a:r>
            <a:r>
              <a:rPr lang="pl-PL" dirty="0" smtClean="0"/>
              <a:t>jest </a:t>
            </a:r>
            <a:r>
              <a:rPr lang="pl-PL" dirty="0"/>
              <a:t>we współpracy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gminą. Podczas forum przeprowadzany jest konkurs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Najlepszą </a:t>
            </a:r>
            <a:r>
              <a:rPr lang="pl-PL" dirty="0"/>
              <a:t>Inicjatywę Lokalną.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     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 REKOMENDACJA: </a:t>
            </a:r>
            <a:r>
              <a:rPr lang="pl-PL" dirty="0">
                <a:solidFill>
                  <a:srgbClr val="FF0000"/>
                </a:solidFill>
              </a:rPr>
              <a:t>na forum organizacje </a:t>
            </a:r>
            <a:r>
              <a:rPr lang="pl-PL" dirty="0" smtClean="0">
                <a:solidFill>
                  <a:srgbClr val="FF0000"/>
                </a:solidFill>
              </a:rPr>
              <a:t>powinny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uczestniczyć </a:t>
            </a:r>
            <a:r>
              <a:rPr lang="pl-PL" dirty="0">
                <a:solidFill>
                  <a:srgbClr val="FF0000"/>
                </a:solidFill>
              </a:rPr>
              <a:t>w  dyskusji, w wymianie pomysłów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i </a:t>
            </a:r>
            <a:r>
              <a:rPr lang="pl-PL" dirty="0">
                <a:solidFill>
                  <a:srgbClr val="FF0000"/>
                </a:solidFill>
              </a:rPr>
              <a:t>informacji na temat przyszłych działań, to </a:t>
            </a:r>
            <a:r>
              <a:rPr lang="pl-PL" dirty="0" smtClean="0">
                <a:solidFill>
                  <a:srgbClr val="FF0000"/>
                </a:solidFill>
              </a:rPr>
              <a:t>usprawni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przepływ </a:t>
            </a:r>
            <a:r>
              <a:rPr lang="pl-PL" dirty="0">
                <a:solidFill>
                  <a:srgbClr val="FF0000"/>
                </a:solidFill>
              </a:rPr>
              <a:t>informacji między organizacjami a gminą.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Na </a:t>
            </a:r>
            <a:r>
              <a:rPr lang="pl-PL" dirty="0">
                <a:solidFill>
                  <a:srgbClr val="FF0000"/>
                </a:solidFill>
              </a:rPr>
              <a:t>forum powinna pojawić się informacja na temat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wydatkowania </a:t>
            </a:r>
            <a:r>
              <a:rPr lang="pl-PL" dirty="0">
                <a:solidFill>
                  <a:srgbClr val="FF0000"/>
                </a:solidFill>
              </a:rPr>
              <a:t>środków publicznych.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  <p:pic>
        <p:nvPicPr>
          <p:cNvPr id="2050" name="Picture 2" descr="http://swottows.com/wp-content/uploads/2014/10/ocena-mocne-slabe-stro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10" y="3094516"/>
            <a:ext cx="4342254" cy="14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 noworoczne </a:t>
            </a:r>
            <a:br>
              <a:rPr lang="pl-PL" dirty="0" smtClean="0"/>
            </a:br>
            <a:r>
              <a:rPr lang="pl-PL" dirty="0" smtClean="0"/>
              <a:t>z organizacjami pozarządowymi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2160590"/>
            <a:ext cx="6444681" cy="3880773"/>
          </a:xfrm>
        </p:spPr>
        <p:txBody>
          <a:bodyPr/>
          <a:lstStyle/>
          <a:p>
            <a:r>
              <a:rPr lang="pl-PL" dirty="0" smtClean="0"/>
              <a:t>Spotkanie ma charakter integracyjny, organizacje spotykają się na zaproszenie Burmistrza Krotoszyna, impreza zawiera program artystyczny, poczęstunek, </a:t>
            </a:r>
            <a:br>
              <a:rPr lang="pl-PL" dirty="0" smtClean="0"/>
            </a:br>
            <a:r>
              <a:rPr lang="pl-PL" dirty="0" smtClean="0"/>
              <a:t>w tym roku przedstawiono informacje o wydatkowaniu środków z budżetu gminy.</a:t>
            </a:r>
            <a:br>
              <a:rPr lang="pl-PL" dirty="0" smtClean="0"/>
            </a:b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</a:t>
            </a:r>
            <a:r>
              <a:rPr lang="pl-PL" dirty="0" smtClean="0">
                <a:solidFill>
                  <a:srgbClr val="FF0000"/>
                </a:solidFill>
              </a:rPr>
              <a:t>REKOMENDACJA: </a:t>
            </a:r>
            <a:r>
              <a:rPr lang="pl-PL" dirty="0">
                <a:solidFill>
                  <a:srgbClr val="FF0000"/>
                </a:solidFill>
              </a:rPr>
              <a:t>Zdaniem </a:t>
            </a:r>
            <a:r>
              <a:rPr lang="pl-PL" dirty="0" smtClean="0">
                <a:solidFill>
                  <a:srgbClr val="FF0000"/>
                </a:solidFill>
              </a:rPr>
              <a:t>przedstawicieli </a:t>
            </a:r>
            <a:r>
              <a:rPr lang="pl-PL" dirty="0">
                <a:solidFill>
                  <a:srgbClr val="FF0000"/>
                </a:solidFill>
              </a:rPr>
              <a:t>organizacji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ubiegłoroczna </a:t>
            </a:r>
            <a:r>
              <a:rPr lang="pl-PL" dirty="0">
                <a:solidFill>
                  <a:srgbClr val="FF0000"/>
                </a:solidFill>
              </a:rPr>
              <a:t>formuła spotkania nie sprawdziła się</a:t>
            </a:r>
            <a:r>
              <a:rPr lang="pl-PL" dirty="0" smtClean="0">
                <a:solidFill>
                  <a:srgbClr val="FF0000"/>
                </a:solidFill>
              </a:rPr>
              <a:t>,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</a:t>
            </a:r>
            <a:r>
              <a:rPr lang="pl-PL" dirty="0">
                <a:solidFill>
                  <a:srgbClr val="FF0000"/>
                </a:solidFill>
              </a:rPr>
              <a:t>zabrakło wartości merytorycznej, dyskusji, </a:t>
            </a:r>
            <a:r>
              <a:rPr lang="pl-PL" dirty="0" smtClean="0">
                <a:solidFill>
                  <a:srgbClr val="FF0000"/>
                </a:solidFill>
              </a:rPr>
              <a:t>wymiany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</a:t>
            </a:r>
            <a:r>
              <a:rPr lang="pl-PL" dirty="0">
                <a:solidFill>
                  <a:srgbClr val="FF0000"/>
                </a:solidFill>
              </a:rPr>
              <a:t>informacji o planowanych działaniach. Organizacje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oczekują </a:t>
            </a:r>
            <a:r>
              <a:rPr lang="pl-PL" dirty="0">
                <a:solidFill>
                  <a:srgbClr val="FF0000"/>
                </a:solidFill>
              </a:rPr>
              <a:t>konkretnych informacji i propozycji współpracy.</a:t>
            </a:r>
          </a:p>
          <a:p>
            <a:pPr marL="0" indent="0">
              <a:buNone/>
            </a:pPr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Inne mocne strony: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8282" y="1630497"/>
            <a:ext cx="6347714" cy="4377816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dobra </a:t>
            </a:r>
            <a:r>
              <a:rPr lang="pl-PL" dirty="0"/>
              <a:t>współpraca NGO z placówkami oświatowymi,  jednostkami kultury oraz jednostkami pomocniczymi gminy</a:t>
            </a:r>
            <a:r>
              <a:rPr lang="pl-PL" dirty="0" smtClean="0"/>
              <a:t>,</a:t>
            </a:r>
          </a:p>
          <a:p>
            <a:r>
              <a:rPr lang="pl-PL" dirty="0" smtClean="0"/>
              <a:t>skutecznie </a:t>
            </a:r>
            <a:r>
              <a:rPr lang="pl-PL" dirty="0"/>
              <a:t>wdrażana idea współpracy, czego przykładem są wspólne przedsięwzięcia </a:t>
            </a:r>
            <a:r>
              <a:rPr lang="pl-PL" dirty="0" smtClean="0"/>
              <a:t>tj. </a:t>
            </a:r>
            <a:r>
              <a:rPr lang="pl-PL" dirty="0"/>
              <a:t>KrotoFEST, kiermasz wielkanocny, jarmark bożonarodzeniowy, zbiórka krwi MOTOKREW, Święto Ulicy, Senior z inicjatywą, Krotoszyńskie Talenty. </a:t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Organizacje </a:t>
            </a:r>
            <a:r>
              <a:rPr lang="pl-PL" dirty="0"/>
              <a:t>często wzajemnie się wspierają poprzez udział w imprezach organizowanych przez inne podmioty, a gmina Krotoszyn chętnie tworzy partnerstwa projektowe z organizacjami </a:t>
            </a:r>
            <a:r>
              <a:rPr lang="pl-PL" dirty="0" smtClean="0"/>
              <a:t>pozarządowymi.</a:t>
            </a:r>
            <a:endParaRPr lang="pl-PL" dirty="0"/>
          </a:p>
          <a:p>
            <a:r>
              <a:rPr lang="pl-PL" dirty="0" smtClean="0"/>
              <a:t>wielość </a:t>
            </a:r>
            <a:r>
              <a:rPr lang="pl-PL" dirty="0"/>
              <a:t>i różnorodność imprez organizowanych przez </a:t>
            </a:r>
            <a:r>
              <a:rPr lang="pl-PL" dirty="0" smtClean="0"/>
              <a:t>stowarzyszenia,</a:t>
            </a:r>
          </a:p>
          <a:p>
            <a:r>
              <a:rPr lang="pl-PL" dirty="0"/>
              <a:t>d</a:t>
            </a:r>
            <a:r>
              <a:rPr lang="pl-PL" dirty="0" smtClean="0"/>
              <a:t>uża liczba NGO w powiecie krotoszyńskim (244 w powiecie, </a:t>
            </a:r>
            <a:br>
              <a:rPr lang="pl-PL" dirty="0" smtClean="0"/>
            </a:br>
            <a:r>
              <a:rPr lang="pl-PL" dirty="0" smtClean="0"/>
              <a:t>140 w gminie Krotoszyn), potencjał ludzi,</a:t>
            </a:r>
            <a:endParaRPr lang="pl-PL" dirty="0"/>
          </a:p>
          <a:p>
            <a:r>
              <a:rPr lang="pl-PL" dirty="0"/>
              <a:t>o</a:t>
            </a:r>
            <a:r>
              <a:rPr lang="pl-PL" dirty="0" smtClean="0"/>
              <a:t>rganizacje wspierają się infrastrukturalnie (nieodpłatny wynajem namiotów i kompletów biesiadnych, udostępnianie pomieszczeń)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8" y="478758"/>
            <a:ext cx="1592134" cy="1681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0" y="5012675"/>
            <a:ext cx="1777616" cy="1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http://www.csir.krotoszyn.pl/uploads/pub/pages/page_861/pl_krotofe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988"/>
            <a:ext cx="4385584" cy="29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388" y="3621331"/>
            <a:ext cx="4360843" cy="29054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891" y="486296"/>
            <a:ext cx="3942196" cy="2956647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0" y="2645306"/>
            <a:ext cx="2765523" cy="3881437"/>
          </a:xfrm>
        </p:spPr>
      </p:pic>
    </p:spTree>
    <p:extLst>
      <p:ext uri="{BB962C8B-B14F-4D97-AF65-F5344CB8AC3E}">
        <p14:creationId xmlns:p14="http://schemas.microsoft.com/office/powerpoint/2010/main" val="23877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974" y="959630"/>
            <a:ext cx="4659559" cy="31044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4" y="257060"/>
            <a:ext cx="4229100" cy="304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3655090"/>
            <a:ext cx="4153115" cy="27670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034" y="2988878"/>
            <a:ext cx="2384588" cy="35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5701" y="934368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SŁABE STRONY </a:t>
            </a:r>
            <a:r>
              <a:rPr lang="pl-PL" sz="4800" dirty="0" smtClean="0"/>
              <a:t/>
            </a:r>
            <a:br>
              <a:rPr lang="pl-PL" sz="4800" dirty="0" smtClean="0"/>
            </a:br>
            <a:endParaRPr lang="pl-PL" sz="48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149425" y="4419048"/>
            <a:ext cx="6347714" cy="388077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60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entury Gothic" panose="020B0502020202020204" pitchFamily="34" charset="0"/>
              </a:rPr>
              <a:t>POWIAT KROTOSZYŃSKI - STRUKTURA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2203373"/>
            <a:ext cx="6518314" cy="38379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 smtClean="0">
                <a:latin typeface="Century Gothic" panose="020B0502020202020204" pitchFamily="34" charset="0"/>
              </a:rPr>
              <a:t>a</a:t>
            </a:r>
            <a:r>
              <a:rPr lang="pl-PL" b="1" dirty="0">
                <a:latin typeface="Century Gothic" panose="020B0502020202020204" pitchFamily="34" charset="0"/>
              </a:rPr>
              <a:t>. położony jest </a:t>
            </a:r>
            <a:r>
              <a:rPr lang="pl-PL" dirty="0">
                <a:latin typeface="Century Gothic" panose="020B0502020202020204" pitchFamily="34" charset="0"/>
              </a:rPr>
              <a:t>w południowej części Wielkopolski, w makroregionie kaliskim (geogr. Wysoczyzna Kaliska), na granicy województwa wielkopolskiego z województwem dolnośląskim; </a:t>
            </a:r>
          </a:p>
          <a:p>
            <a:pPr marL="0" indent="0">
              <a:buNone/>
            </a:pPr>
            <a:r>
              <a:rPr lang="pl-PL" b="1" dirty="0">
                <a:latin typeface="Century Gothic" panose="020B0502020202020204" pitchFamily="34" charset="0"/>
              </a:rPr>
              <a:t>b. jego powierzchnia wynosi </a:t>
            </a:r>
            <a:r>
              <a:rPr lang="pl-PL" dirty="0">
                <a:latin typeface="Century Gothic" panose="020B0502020202020204" pitchFamily="34" charset="0"/>
              </a:rPr>
              <a:t>714 km2, co stanowi 2,39% powierzchni województwa wielkopolskiego (20.miejsce pod względem powierzchni wśród powiatów w Wielkopolsce). </a:t>
            </a:r>
          </a:p>
          <a:p>
            <a:pPr marL="0" indent="0">
              <a:buNone/>
            </a:pPr>
            <a:r>
              <a:rPr lang="pl-PL" b="1" dirty="0">
                <a:latin typeface="Century Gothic" panose="020B0502020202020204" pitchFamily="34" charset="0"/>
              </a:rPr>
              <a:t>c. obejmuje gminy: </a:t>
            </a:r>
            <a:endParaRPr lang="pl-PL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latin typeface="Century Gothic" panose="020B0502020202020204" pitchFamily="34" charset="0"/>
              </a:rPr>
              <a:t>miejska</a:t>
            </a:r>
            <a:r>
              <a:rPr lang="pl-PL" dirty="0">
                <a:latin typeface="Century Gothic" panose="020B0502020202020204" pitchFamily="34" charset="0"/>
              </a:rPr>
              <a:t>: Sulmierzyce, </a:t>
            </a:r>
          </a:p>
          <a:p>
            <a:pPr marL="0" indent="0">
              <a:buNone/>
            </a:pPr>
            <a:r>
              <a:rPr lang="pl-PL" dirty="0" smtClean="0">
                <a:latin typeface="Century Gothic" panose="020B0502020202020204" pitchFamily="34" charset="0"/>
              </a:rPr>
              <a:t>miejsko-wiejska</a:t>
            </a:r>
            <a:r>
              <a:rPr lang="pl-PL" dirty="0">
                <a:latin typeface="Century Gothic" panose="020B0502020202020204" pitchFamily="34" charset="0"/>
              </a:rPr>
              <a:t>: Krotoszyn, Koźmin Wielkopolski, Kobylin, Zduny </a:t>
            </a:r>
          </a:p>
          <a:p>
            <a:pPr marL="0" indent="0">
              <a:buNone/>
            </a:pPr>
            <a:r>
              <a:rPr lang="pl-PL" dirty="0" smtClean="0">
                <a:latin typeface="Century Gothic" panose="020B0502020202020204" pitchFamily="34" charset="0"/>
              </a:rPr>
              <a:t>wiejska</a:t>
            </a:r>
            <a:r>
              <a:rPr lang="pl-PL" dirty="0">
                <a:latin typeface="Century Gothic" panose="020B0502020202020204" pitchFamily="34" charset="0"/>
              </a:rPr>
              <a:t>: Rozdrażew </a:t>
            </a:r>
          </a:p>
          <a:p>
            <a:pPr marL="0" indent="0">
              <a:buNone/>
            </a:pPr>
            <a:r>
              <a:rPr lang="pl-PL" b="1" dirty="0">
                <a:latin typeface="Century Gothic" panose="020B0502020202020204" pitchFamily="34" charset="0"/>
              </a:rPr>
              <a:t>miasta: </a:t>
            </a:r>
            <a:r>
              <a:rPr lang="pl-PL" dirty="0" smtClean="0">
                <a:latin typeface="Century Gothic" panose="020B0502020202020204" pitchFamily="34" charset="0"/>
              </a:rPr>
              <a:t>Krotoszyn </a:t>
            </a:r>
            <a:r>
              <a:rPr lang="pl-PL" dirty="0">
                <a:latin typeface="Century Gothic" panose="020B0502020202020204" pitchFamily="34" charset="0"/>
              </a:rPr>
              <a:t>- największe miasto i siedziba </a:t>
            </a:r>
            <a:r>
              <a:rPr lang="pl-PL" dirty="0" smtClean="0">
                <a:latin typeface="Century Gothic" panose="020B0502020202020204" pitchFamily="34" charset="0"/>
              </a:rPr>
              <a:t>powiatu, Kobylin, Koźmin Wielkopolski, Sulmierzyce, Zduny </a:t>
            </a:r>
            <a:endParaRPr lang="pl-PL" dirty="0">
              <a:latin typeface="Century Gothic" panose="020B0502020202020204" pitchFamily="34" charset="0"/>
            </a:endParaRPr>
          </a:p>
          <a:p>
            <a:endParaRPr lang="pl-PL" dirty="0">
              <a:latin typeface="Nyala" panose="02000504070300020003" pitchFamily="2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Rzecznictwo                          i współpraca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</a:t>
            </a:r>
            <a:r>
              <a:rPr lang="pl-PL" dirty="0"/>
              <a:t>5 gminach powiatu nie ma gminnych rad pożytku publicznego, a konkurs ofert ogłaszany jest tylko w obszarach sport i/lub pomoc społeczna.</a:t>
            </a:r>
          </a:p>
          <a:p>
            <a:r>
              <a:rPr lang="pl-PL" dirty="0"/>
              <a:t>Wiele stowarzyszeń w powiecie jest zatomizowanych, nie współpracują z innymi podmiotami,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reprezentują </a:t>
            </a:r>
            <a:r>
              <a:rPr lang="pl-PL" dirty="0"/>
              <a:t>postawę roszczeniową, ich działania są jednokierunkowe, oparte na pracy członków zarządu. Członkowie stowarzyszeń są mało aktywni, mało angażują się w działania organizacji, głównie z powodu braku czasu. Często zdarza się, że organizacje powielają swoje pomysły lub korzystają z przyjętych szablonów działań i pomysłów. </a:t>
            </a:r>
          </a:p>
        </p:txBody>
      </p:sp>
      <p:pic>
        <p:nvPicPr>
          <p:cNvPr id="5122" name="Picture 2" descr="http://images.wisegeek.com/atom-with-electrons-circ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12" y="4707874"/>
            <a:ext cx="1775592" cy="18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nalezione obrazy dla zapytania mega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68" y="609600"/>
            <a:ext cx="1907879" cy="13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609601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Zaniedbana promocja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Mimo, że istnieje gminna strona dla NGO (osiedli sołectw i grup nieformalnych) istnieją organizacje, które nie promują stowarzyszenia i jego działań – nie korzystają z narzędzi promocji tj. media </a:t>
            </a:r>
            <a:r>
              <a:rPr lang="pl-PL" dirty="0" err="1"/>
              <a:t>społecznościowe</a:t>
            </a:r>
            <a:r>
              <a:rPr lang="pl-PL" dirty="0"/>
              <a:t>, strony internetowe, nie przesyłają informacji na stronę poświęconą organizacjom. </a:t>
            </a:r>
            <a:endParaRPr lang="pl-PL" dirty="0" smtClean="0"/>
          </a:p>
          <a:p>
            <a:r>
              <a:rPr lang="pl-PL" dirty="0" smtClean="0"/>
              <a:t>Wynika </a:t>
            </a:r>
            <a:r>
              <a:rPr lang="pl-PL" dirty="0"/>
              <a:t>to z braku czasu, osób odpowiedzialnych za promocję oraz funduszy na działania promocyjne (plakaty, foldery, gadżety, artykuły prasowe).</a:t>
            </a:r>
          </a:p>
          <a:p>
            <a:endParaRPr lang="pl-PL" dirty="0"/>
          </a:p>
        </p:txBody>
      </p:sp>
      <p:sp>
        <p:nvSpPr>
          <p:cNvPr id="4" name="AutoShape 2" descr="Znalezione obrazy dla zapytania zakaz fotografowania"/>
          <p:cNvSpPr>
            <a:spLocks noChangeAspect="1" noChangeArrowheads="1"/>
          </p:cNvSpPr>
          <p:nvPr/>
        </p:nvSpPr>
        <p:spPr bwMode="auto">
          <a:xfrm>
            <a:off x="5983498" y="22333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Znalezione obrazy dla zapytania zakaz fotografowan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2" y="2851609"/>
            <a:ext cx="1804755" cy="1706314"/>
          </a:xfrm>
          <a:prstGeom prst="rect">
            <a:avLst/>
          </a:prstGeom>
        </p:spPr>
      </p:pic>
      <p:pic>
        <p:nvPicPr>
          <p:cNvPr id="2052" name="Picture 4" descr="http://www.spidersweb.pl/wp-content/uploads/2014/08/shutterstock_122109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55" y="5001605"/>
            <a:ext cx="2069863" cy="1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yszlo.com/wp-content/uploads/2014/10/cz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93" y="4892413"/>
            <a:ext cx="1891201" cy="14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609601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Rywalizacja </a:t>
            </a:r>
            <a:br>
              <a:rPr lang="pl-PL" dirty="0" smtClean="0"/>
            </a:br>
            <a:r>
              <a:rPr lang="pl-PL" dirty="0" smtClean="0"/>
              <a:t>o fundusze i ludzi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Organizacje pozarządowe, szczególnie te działające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obszarze edukacji, konkurują ze sobą o odbiorów działań oraz o fundusze na zajęcia pozalekcyjne, wypoczynek dzieci. </a:t>
            </a:r>
          </a:p>
        </p:txBody>
      </p:sp>
      <p:pic>
        <p:nvPicPr>
          <p:cNvPr id="3078" name="Picture 6" descr="http://g9.gazetaprawna.pl/p/_wspolne/pliki/832000/832179-wakac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3608752"/>
            <a:ext cx="5749466" cy="28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609601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Brak wykwalifikowanej kadry doradczej, brak oferty szkoleniowej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2480079"/>
            <a:ext cx="6347714" cy="3880773"/>
          </a:xfrm>
        </p:spPr>
        <p:txBody>
          <a:bodyPr/>
          <a:lstStyle/>
          <a:p>
            <a:r>
              <a:rPr lang="pl-PL" dirty="0"/>
              <a:t>W powiecie brakuje  wykwalifikowanej kadry  świadczącej usługi doradcze i szkoleniowe z zakresu prawa i księgowości dla stowarzyszeń. </a:t>
            </a:r>
            <a:endParaRPr lang="pl-PL" dirty="0" smtClean="0"/>
          </a:p>
          <a:p>
            <a:r>
              <a:rPr lang="pl-PL" dirty="0" smtClean="0"/>
              <a:t>Tematy </a:t>
            </a:r>
            <a:r>
              <a:rPr lang="pl-PL" dirty="0"/>
              <a:t>szkoleń interesujące organizacje to ochrona danych osobowych, tworzenie i rozliczanie projektów, standardy prawno-finansowe - obowiązki sprawozdawcze stowarzyszeń, odpłatna działalność pożytku publicznego a działalność gospodarcza, księgowość stowarzyszeń. </a:t>
            </a:r>
            <a:endParaRPr lang="pl-PL" dirty="0" smtClean="0"/>
          </a:p>
          <a:p>
            <a:r>
              <a:rPr lang="pl-PL" dirty="0" smtClean="0"/>
              <a:t>W 5 gminach powiatu nie ma instytucji wspierającej NGO (doradztwo, informacja, szkolenia).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609601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Ograniczenia </a:t>
            </a:r>
            <a:r>
              <a:rPr lang="pl-PL" dirty="0" smtClean="0"/>
              <a:t>oraz</a:t>
            </a:r>
            <a:r>
              <a:rPr lang="pl-PL" dirty="0" smtClean="0"/>
              <a:t> </a:t>
            </a:r>
            <a:r>
              <a:rPr lang="pl-PL" dirty="0" smtClean="0"/>
              <a:t>braki infrastrukturalne i organizacyjne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1953106"/>
            <a:ext cx="6347714" cy="1662263"/>
          </a:xfrm>
        </p:spPr>
        <p:txBody>
          <a:bodyPr/>
          <a:lstStyle/>
          <a:p>
            <a:r>
              <a:rPr lang="pl-PL" dirty="0"/>
              <a:t>Organizacje borykają się również z problemami organizacyjno-logistycznymi, brakuje im zaplecza technicznego  m. in. ksera, drukarki, komputera, powierzchni magazynowych, sprzętu, mebli, możliwości transportu sprzętu/mebli.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09599" y="3615369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 smtClean="0"/>
              <a:t>Brak biura pośrednictwa wolontariatu</a:t>
            </a: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750982" y="4936169"/>
            <a:ext cx="6347714" cy="166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Na terenie gminy działa Centrum Wolontariatu Ziemi Krotoszyńskiej, niestety nie prowadzi ono biura pośrednictwa wolontariatu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96" y="609600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Słaba komunikacja między</a:t>
            </a:r>
            <a:br>
              <a:rPr lang="pl-PL" dirty="0" smtClean="0"/>
            </a:br>
            <a:r>
              <a:rPr lang="pl-PL" dirty="0" smtClean="0"/>
              <a:t>organizacjami pozarządowymi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Słaba komunikacja między organizacjami, co wpływa na nieskoordynowane działania organizacji wynikające z braku aktualnego kalendarza imprez oraz powielanie działań. </a:t>
            </a:r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</a:t>
            </a:r>
            <a:r>
              <a:rPr lang="pl-PL" dirty="0" smtClean="0">
                <a:solidFill>
                  <a:srgbClr val="FF0000"/>
                </a:solidFill>
              </a:rPr>
              <a:t>REKOMENDACJA: ustalenie </a:t>
            </a:r>
            <a:r>
              <a:rPr lang="pl-PL" dirty="0">
                <a:solidFill>
                  <a:srgbClr val="FF0000"/>
                </a:solidFill>
              </a:rPr>
              <a:t>procedury przekazywania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 informacji </a:t>
            </a:r>
            <a:r>
              <a:rPr lang="pl-PL" dirty="0">
                <a:solidFill>
                  <a:srgbClr val="FF0000"/>
                </a:solidFill>
              </a:rPr>
              <a:t>nt. planowanych imprez, aktualizacja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 kalendarza </a:t>
            </a:r>
            <a:r>
              <a:rPr lang="pl-PL" dirty="0">
                <a:solidFill>
                  <a:srgbClr val="FF0000"/>
                </a:solidFill>
              </a:rPr>
              <a:t>na stronie </a:t>
            </a:r>
            <a:r>
              <a:rPr lang="pl-PL" dirty="0" smtClean="0">
                <a:solidFill>
                  <a:srgbClr val="FF0000"/>
                </a:solidFill>
              </a:rPr>
              <a:t>www.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  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 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Inne słabe strony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KrotoFEST to okazja do promocji organizacji i jej oferty, nadal jednak nie udało się wypracować modelu wspólnych działań np. blok gier, blok animacyjny, blok </a:t>
            </a:r>
            <a:r>
              <a:rPr lang="pl-PL" dirty="0" smtClean="0"/>
              <a:t>artystyczny</a:t>
            </a:r>
          </a:p>
          <a:p>
            <a:r>
              <a:rPr lang="pl-PL" dirty="0" smtClean="0"/>
              <a:t>Słaby przepływ informacji między organizacjami</a:t>
            </a:r>
          </a:p>
          <a:p>
            <a:r>
              <a:rPr lang="pl-PL" dirty="0" smtClean="0"/>
              <a:t>Powielanie i szablonowość pomysłów</a:t>
            </a:r>
          </a:p>
          <a:p>
            <a:r>
              <a:rPr lang="pl-PL" dirty="0" smtClean="0"/>
              <a:t>Roszczeniowa postawa wobec administracji publicznej</a:t>
            </a:r>
          </a:p>
          <a:p>
            <a:r>
              <a:rPr lang="pl-PL" dirty="0" smtClean="0"/>
              <a:t>Małe zaangażowanie członków (działalność organizacji opiera się na pracy zarządów)</a:t>
            </a:r>
          </a:p>
          <a:p>
            <a:r>
              <a:rPr lang="pl-PL" dirty="0" smtClean="0"/>
              <a:t>Działania </a:t>
            </a:r>
            <a:r>
              <a:rPr lang="pl-PL" dirty="0" smtClean="0"/>
              <a:t>organizacji </a:t>
            </a:r>
            <a:r>
              <a:rPr lang="pl-PL" dirty="0" smtClean="0"/>
              <a:t>nastawione tylko na członków NGO</a:t>
            </a:r>
          </a:p>
          <a:p>
            <a:r>
              <a:rPr lang="pl-PL" dirty="0" smtClean="0"/>
              <a:t>„Martwe” organizacje 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609601"/>
            <a:ext cx="1320800" cy="1320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4655" y="4696858"/>
            <a:ext cx="6347713" cy="1320800"/>
          </a:xfrm>
        </p:spPr>
        <p:txBody>
          <a:bodyPr>
            <a:noAutofit/>
          </a:bodyPr>
          <a:lstStyle/>
          <a:p>
            <a:r>
              <a:rPr lang="pl-PL" sz="7200" dirty="0" smtClean="0">
                <a:solidFill>
                  <a:schemeClr val="bg1"/>
                </a:solidFill>
              </a:rPr>
              <a:t>SZANSE</a:t>
            </a:r>
            <a:endParaRPr lang="pl-PL" sz="7200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09599" y="2160591"/>
            <a:ext cx="5416628" cy="1728364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527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Źródła zewnętrzne finansowania </a:t>
            </a:r>
            <a:br>
              <a:rPr lang="pl-PL" dirty="0" smtClean="0"/>
            </a:br>
            <a:r>
              <a:rPr lang="pl-PL" dirty="0" smtClean="0"/>
              <a:t>i instytucje wspierające NGO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Organizacje pozarządowe upatrują szanse rozwoju swojej działalności i polepszenia swoje sytuacji w </a:t>
            </a:r>
            <a:r>
              <a:rPr lang="pl-PL" b="1" dirty="0"/>
              <a:t>pozyskaniu środków zewnętrznych</a:t>
            </a:r>
            <a:r>
              <a:rPr lang="pl-PL" dirty="0"/>
              <a:t> (FIO, </a:t>
            </a:r>
            <a:r>
              <a:rPr lang="pl-PL" dirty="0" err="1"/>
              <a:t>Mikrodotacje</a:t>
            </a:r>
            <a:r>
              <a:rPr lang="pl-PL" dirty="0"/>
              <a:t>, otwarte konkursy ofert, udział w unijnych projektach partnerskich, LGD, fundacje) oraz tworzeniu partnerstw w celu realizacji wspólnych przedsięwzięć. </a:t>
            </a:r>
            <a:endParaRPr lang="pl-PL" dirty="0" smtClean="0"/>
          </a:p>
          <a:p>
            <a:r>
              <a:rPr lang="pl-PL" dirty="0" smtClean="0"/>
              <a:t>Duże </a:t>
            </a:r>
            <a:r>
              <a:rPr lang="pl-PL" dirty="0"/>
              <a:t>nadzieje pokładają w dalszej działalności GRDPP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CKI, które oferuje dostęp do pomocy merytorycznej, możliwość korzystania z usług księgowej, wsparcie organizacyjne</a:t>
            </a:r>
            <a:r>
              <a:rPr lang="pl-PL" dirty="0" smtClean="0"/>
              <a:t>.</a:t>
            </a:r>
          </a:p>
          <a:p>
            <a:r>
              <a:rPr lang="pl-PL" dirty="0"/>
              <a:t>Oferta organizacji pozarządowych trafiłaby do szerokiego grona odbiorców i byłaby znacznie bardziej atrakcyjna, gdyby do współpracy z nimi włączyły się media lokalne oraz sponsorzy.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2" y="482599"/>
            <a:ext cx="1362029" cy="18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088656" cy="1320800"/>
          </a:xfrm>
        </p:spPr>
        <p:txBody>
          <a:bodyPr>
            <a:noAutofit/>
          </a:bodyPr>
          <a:lstStyle/>
          <a:p>
            <a:r>
              <a:rPr lang="pl-PL" sz="2800" dirty="0" smtClean="0"/>
              <a:t>Korzystne zmiany w prawie </a:t>
            </a:r>
            <a:br>
              <a:rPr lang="pl-PL" sz="2800" dirty="0" smtClean="0"/>
            </a:br>
            <a:r>
              <a:rPr lang="pl-PL" sz="2800" dirty="0" smtClean="0"/>
              <a:t>i uproszczenie </a:t>
            </a:r>
            <a:br>
              <a:rPr lang="pl-PL" sz="2800" dirty="0" smtClean="0"/>
            </a:br>
            <a:r>
              <a:rPr lang="pl-PL" sz="2800" dirty="0" smtClean="0"/>
              <a:t>procedur administracyjnych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2402961"/>
            <a:ext cx="6347714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Zewnętrznym czynnikiem pozytywnie wpływającym na kondycje III sektora będą </a:t>
            </a:r>
            <a:r>
              <a:rPr lang="pl-PL" b="1" dirty="0"/>
              <a:t>zmiany w prawie oraz wdrożenie lub uproszczenie procedur </a:t>
            </a:r>
            <a:r>
              <a:rPr lang="pl-PL" b="1" dirty="0" err="1" smtClean="0"/>
              <a:t>admin</a:t>
            </a:r>
            <a:r>
              <a:rPr lang="pl-PL" b="1" dirty="0" smtClean="0"/>
              <a:t>., </a:t>
            </a:r>
            <a:r>
              <a:rPr lang="pl-PL" dirty="0"/>
              <a:t>np. </a:t>
            </a:r>
            <a:endParaRPr lang="pl-PL" dirty="0" smtClean="0"/>
          </a:p>
          <a:p>
            <a:r>
              <a:rPr lang="pl-PL" dirty="0" smtClean="0"/>
              <a:t>uproszczenie </a:t>
            </a:r>
            <a:r>
              <a:rPr lang="pl-PL" dirty="0"/>
              <a:t>księgowości organizacji, </a:t>
            </a:r>
            <a:endParaRPr lang="pl-PL" dirty="0" smtClean="0"/>
          </a:p>
          <a:p>
            <a:r>
              <a:rPr lang="pl-PL" dirty="0" smtClean="0"/>
              <a:t>zmniejszenie </a:t>
            </a:r>
            <a:r>
              <a:rPr lang="pl-PL" dirty="0"/>
              <a:t>obligatoryjnej liczby członów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organizacji,  </a:t>
            </a:r>
            <a:endParaRPr lang="pl-PL" dirty="0" smtClean="0"/>
          </a:p>
          <a:p>
            <a:r>
              <a:rPr lang="pl-PL" dirty="0" smtClean="0"/>
              <a:t>nieskomplikowane </a:t>
            </a:r>
            <a:r>
              <a:rPr lang="pl-PL" dirty="0"/>
              <a:t>zasady aplikowania do otwartych konkursów ofert, </a:t>
            </a:r>
            <a:endParaRPr lang="pl-PL" dirty="0" smtClean="0"/>
          </a:p>
          <a:p>
            <a:r>
              <a:rPr lang="pl-PL" dirty="0"/>
              <a:t>p</a:t>
            </a:r>
            <a:r>
              <a:rPr lang="pl-PL" dirty="0" smtClean="0"/>
              <a:t>rzygotowanie oraz </a:t>
            </a:r>
            <a:r>
              <a:rPr lang="pl-PL" dirty="0"/>
              <a:t>zamieszczenie na stronie internetowej </a:t>
            </a:r>
            <a:r>
              <a:rPr lang="pl-PL" dirty="0" smtClean="0"/>
              <a:t>formularza </a:t>
            </a:r>
            <a:r>
              <a:rPr lang="pl-PL" dirty="0"/>
              <a:t>o objęcia patronatem </a:t>
            </a:r>
            <a:r>
              <a:rPr lang="pl-PL" dirty="0" smtClean="0"/>
              <a:t>imprezy/wydarzenia, aktualizacja </a:t>
            </a:r>
            <a:r>
              <a:rPr lang="pl-PL" dirty="0"/>
              <a:t>kalendarza </a:t>
            </a:r>
            <a:r>
              <a:rPr lang="pl-PL" dirty="0" smtClean="0"/>
              <a:t>imprez,</a:t>
            </a:r>
          </a:p>
          <a:p>
            <a:r>
              <a:rPr lang="pl-PL" dirty="0"/>
              <a:t>a</a:t>
            </a:r>
            <a:r>
              <a:rPr lang="pl-PL" dirty="0" smtClean="0"/>
              <a:t>plikowanie za pośrednictwem generatorów wniosków.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2" y="482599"/>
            <a:ext cx="1362029" cy="18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POŁOŻENIE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0" y="1154858"/>
            <a:ext cx="6692907" cy="440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Współpraca w ramach sieci organizacji pozarządowych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Konkretne korzyści dla organizacji to propozycja </a:t>
            </a:r>
            <a:r>
              <a:rPr lang="pl-PL" b="1" dirty="0"/>
              <a:t>przystąpienia do sieci Wielkopolskiej Rady Koordynacyjnej Związku Organizacji Pozarządowych</a:t>
            </a:r>
            <a:r>
              <a:rPr lang="pl-PL" dirty="0"/>
              <a:t>, 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REKOMENDACJE: </a:t>
            </a:r>
            <a:r>
              <a:rPr lang="pl-PL" dirty="0">
                <a:solidFill>
                  <a:srgbClr val="FF0000"/>
                </a:solidFill>
              </a:rPr>
              <a:t>działania </a:t>
            </a:r>
            <a:r>
              <a:rPr lang="pl-PL" dirty="0" err="1">
                <a:solidFill>
                  <a:srgbClr val="FF0000"/>
                </a:solidFill>
              </a:rPr>
              <a:t>rzecznicze</a:t>
            </a:r>
            <a:r>
              <a:rPr lang="pl-PL" dirty="0">
                <a:solidFill>
                  <a:srgbClr val="FF0000"/>
                </a:solidFill>
              </a:rPr>
              <a:t> GRDPP i WRK </a:t>
            </a:r>
            <a:r>
              <a:rPr lang="pl-PL" dirty="0" smtClean="0">
                <a:solidFill>
                  <a:srgbClr val="FF0000"/>
                </a:solidFill>
              </a:rPr>
              <a:t>ZOP,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informowanie </a:t>
            </a:r>
            <a:r>
              <a:rPr lang="pl-PL" dirty="0">
                <a:solidFill>
                  <a:srgbClr val="FF0000"/>
                </a:solidFill>
              </a:rPr>
              <a:t>o konkursach dotacyjnych </a:t>
            </a:r>
            <a:r>
              <a:rPr lang="pl-PL" dirty="0" smtClean="0">
                <a:solidFill>
                  <a:srgbClr val="FF0000"/>
                </a:solidFill>
              </a:rPr>
              <a:t>oraz pomoc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w pisaniu </a:t>
            </a:r>
            <a:r>
              <a:rPr lang="pl-PL" dirty="0">
                <a:solidFill>
                  <a:srgbClr val="FF0000"/>
                </a:solidFill>
              </a:rPr>
              <a:t>wniosków, potrzeba spotkania z </a:t>
            </a:r>
            <a:r>
              <a:rPr lang="pl-PL" dirty="0" smtClean="0">
                <a:solidFill>
                  <a:srgbClr val="FF0000"/>
                </a:solidFill>
              </a:rPr>
              <a:t>pracownikami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samorządów </a:t>
            </a:r>
            <a:r>
              <a:rPr lang="pl-PL" dirty="0">
                <a:solidFill>
                  <a:srgbClr val="FF0000"/>
                </a:solidFill>
              </a:rPr>
              <a:t>w celu wypracowania i </a:t>
            </a:r>
            <a:r>
              <a:rPr lang="pl-PL" dirty="0" smtClean="0">
                <a:solidFill>
                  <a:srgbClr val="FF0000"/>
                </a:solidFill>
              </a:rPr>
              <a:t>	wdrożenia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standardowych </a:t>
            </a:r>
            <a:r>
              <a:rPr lang="pl-PL" dirty="0">
                <a:solidFill>
                  <a:srgbClr val="FF0000"/>
                </a:solidFill>
              </a:rPr>
              <a:t>procedur, upublicznienia </a:t>
            </a:r>
            <a:r>
              <a:rPr lang="pl-PL" dirty="0" smtClean="0">
                <a:solidFill>
                  <a:srgbClr val="FF0000"/>
                </a:solidFill>
              </a:rPr>
              <a:t>	dokumentacji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w </a:t>
            </a:r>
            <a:r>
              <a:rPr lang="pl-PL" dirty="0">
                <a:solidFill>
                  <a:srgbClr val="FF0000"/>
                </a:solidFill>
              </a:rPr>
              <a:t>celu łatwego i szybkiego </a:t>
            </a:r>
            <a:r>
              <a:rPr lang="pl-PL" dirty="0" smtClean="0">
                <a:solidFill>
                  <a:srgbClr val="FF0000"/>
                </a:solidFill>
              </a:rPr>
              <a:t>załatwienia spraw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urzędowych </a:t>
            </a:r>
            <a:r>
              <a:rPr lang="pl-PL" dirty="0">
                <a:solidFill>
                  <a:srgbClr val="FF0000"/>
                </a:solidFill>
              </a:rPr>
              <a:t>oraz polepszenia </a:t>
            </a:r>
            <a:r>
              <a:rPr lang="pl-PL" dirty="0" smtClean="0">
                <a:solidFill>
                  <a:srgbClr val="FF0000"/>
                </a:solidFill>
              </a:rPr>
              <a:t>komunikacji miedzy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sektorami</a:t>
            </a:r>
            <a:r>
              <a:rPr lang="pl-PL" dirty="0">
                <a:solidFill>
                  <a:srgbClr val="FF0000"/>
                </a:solidFill>
              </a:rPr>
              <a:t>, skorzystanie z oferty projektowej </a:t>
            </a:r>
            <a:r>
              <a:rPr lang="pl-PL" dirty="0" smtClean="0">
                <a:solidFill>
                  <a:srgbClr val="FF0000"/>
                </a:solidFill>
              </a:rPr>
              <a:t>	sieci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    WRK ZOP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2" y="482599"/>
            <a:ext cx="1362029" cy="18160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75681" y="4851094"/>
            <a:ext cx="6347713" cy="1320800"/>
          </a:xfrm>
        </p:spPr>
        <p:txBody>
          <a:bodyPr>
            <a:normAutofit/>
          </a:bodyPr>
          <a:lstStyle/>
          <a:p>
            <a:r>
              <a:rPr lang="pl-PL" sz="6600" dirty="0" smtClean="0"/>
              <a:t>ZAGROŻENIA</a:t>
            </a:r>
            <a:endParaRPr lang="pl-PL" sz="66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05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Niskie zainteresowanie mieszkańców i mediów lokalnych działaniami NGO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2790162"/>
            <a:ext cx="6347714" cy="3880773"/>
          </a:xfrm>
        </p:spPr>
        <p:txBody>
          <a:bodyPr>
            <a:normAutofit/>
          </a:bodyPr>
          <a:lstStyle/>
          <a:p>
            <a:r>
              <a:rPr lang="pl-PL" sz="2000" dirty="0"/>
              <a:t>W powiecie krotoszyńskim można zaobserwować niską aktywność mieszkańców – bardzo mała liczba osób uczestniczy w imprezach organizowanych przez NGO. Jedną z przyczyn niskiej frekwencji jest słaba promocja działań organizacji w mediach lokalnych, które piszą o wydarzeniach organizacji post factum. 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7" y="271634"/>
            <a:ext cx="1523788" cy="18934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Ograniczenia finansowe </a:t>
            </a:r>
            <a:br>
              <a:rPr lang="pl-PL" dirty="0" smtClean="0"/>
            </a:br>
            <a:r>
              <a:rPr lang="pl-PL" dirty="0" smtClean="0"/>
              <a:t>i brak ludzi chętnych </a:t>
            </a:r>
            <a:br>
              <a:rPr lang="pl-PL" dirty="0" smtClean="0"/>
            </a:br>
            <a:r>
              <a:rPr lang="pl-PL" dirty="0" smtClean="0"/>
              <a:t>do społecznej pracy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2755501"/>
            <a:ext cx="6347714" cy="3880773"/>
          </a:xfrm>
        </p:spPr>
        <p:txBody>
          <a:bodyPr/>
          <a:lstStyle/>
          <a:p>
            <a:r>
              <a:rPr lang="pl-PL" dirty="0"/>
              <a:t>Aktywność organizacji uzależniona jest od finansów zewnętrznych </a:t>
            </a:r>
            <a:r>
              <a:rPr lang="pl-PL" dirty="0" smtClean="0"/>
              <a:t>(dotacji, wsparcia od sponsorów, darowizn) oraz </a:t>
            </a:r>
            <a:r>
              <a:rPr lang="pl-PL" dirty="0"/>
              <a:t>pracy wolontariuszy.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Odcięcie </a:t>
            </a:r>
            <a:r>
              <a:rPr lang="pl-PL" dirty="0"/>
              <a:t>funduszy oraz brak chętnych do </a:t>
            </a:r>
            <a:r>
              <a:rPr lang="pl-PL" dirty="0" smtClean="0"/>
              <a:t>społecznej</a:t>
            </a:r>
            <a:br>
              <a:rPr lang="pl-PL" dirty="0" smtClean="0"/>
            </a:br>
            <a:r>
              <a:rPr lang="pl-PL" dirty="0" smtClean="0"/>
              <a:t>     pracy </a:t>
            </a:r>
            <a:r>
              <a:rPr lang="pl-PL" dirty="0"/>
              <a:t>w stowarzyszeniach zwiększa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ryzyko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niepowodzeń</a:t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     działań</a:t>
            </a:r>
            <a:r>
              <a:rPr lang="pl-PL" dirty="0"/>
              <a:t>, wprowadza organizacje w stan bierności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i stagnacji</a:t>
            </a:r>
            <a:r>
              <a:rPr lang="pl-PL" dirty="0"/>
              <a:t>. </a:t>
            </a:r>
          </a:p>
          <a:p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7" y="271634"/>
            <a:ext cx="1523788" cy="18934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Księgowość i kadry</a:t>
            </a:r>
            <a:br>
              <a:rPr lang="pl-PL" dirty="0" smtClean="0"/>
            </a:br>
            <a:r>
              <a:rPr lang="pl-PL" dirty="0" smtClean="0"/>
              <a:t>w organizacjach pozarządowych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1806766"/>
            <a:ext cx="6347714" cy="453895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Księgowość organizacji jest zbyt rozbudowana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kosztowna. W małych organizacjach składki członkowskie pokrywają koszty zlecenia usługi księgowej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Ograniczone możliwości zatrudniania pracowników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organizacjach pozarządowych na umowy długoterminowe wynikające z braku niechęci władz lokalnych do zawierania umów wieloletnich i tworzenia wieloletnich planów współpracy z NGO.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7" y="271634"/>
            <a:ext cx="1523788" cy="18934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957" y="2683151"/>
            <a:ext cx="2963453" cy="19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Rozrośnięte mechanizmy biurokracji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</a:t>
            </a:r>
            <a:r>
              <a:rPr lang="pl-PL" dirty="0" smtClean="0"/>
              <a:t>rocedury </a:t>
            </a:r>
            <a:r>
              <a:rPr lang="pl-PL" dirty="0" err="1" smtClean="0"/>
              <a:t>biurokratycze</a:t>
            </a:r>
            <a:r>
              <a:rPr lang="pl-PL" dirty="0" smtClean="0"/>
              <a:t> utrudniają prace </a:t>
            </a:r>
            <a:br>
              <a:rPr lang="pl-PL" dirty="0" smtClean="0"/>
            </a:br>
            <a:r>
              <a:rPr lang="pl-PL" dirty="0" smtClean="0"/>
              <a:t>w organizacjach. Nadal trudno jest organizacjom pozarządowym pozyskiwać i rozliczać środki unijne.</a:t>
            </a:r>
          </a:p>
          <a:p>
            <a:r>
              <a:rPr lang="pl-PL" dirty="0" smtClean="0"/>
              <a:t>Nowy proponowany przez Departament Pożytku Publicznego wzór oferty do otwartych konkursów ofert jest bardziej skomplikowany niż obecny.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</a:t>
            </a:r>
            <a:r>
              <a:rPr lang="pl-PL" dirty="0" smtClean="0">
                <a:solidFill>
                  <a:schemeClr val="accent2"/>
                </a:solidFill>
              </a:rPr>
              <a:t>Na jakim etapie jest wdrożenie rozporządzenia </a:t>
            </a:r>
            <a:r>
              <a:rPr lang="pl-PL" dirty="0" err="1" smtClean="0">
                <a:solidFill>
                  <a:schemeClr val="accent2"/>
                </a:solidFill>
              </a:rPr>
              <a:t>MPiPS</a:t>
            </a:r>
            <a:r>
              <a:rPr lang="pl-PL" dirty="0">
                <a:solidFill>
                  <a:schemeClr val="accent2"/>
                </a:solidFill>
              </a:rPr>
              <a:t/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 smtClean="0">
                <a:solidFill>
                  <a:schemeClr val="accent2"/>
                </a:solidFill>
              </a:rPr>
              <a:t>     w tej sprawie?</a:t>
            </a:r>
            <a:endParaRPr lang="pl-PL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</a:t>
            </a:r>
            <a:r>
              <a:rPr lang="pl-PL" dirty="0" smtClean="0">
                <a:solidFill>
                  <a:schemeClr val="accent2"/>
                </a:solidFill>
              </a:rPr>
              <a:t>Czy organizacje dadzą sobie same radę?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025" y="4355392"/>
            <a:ext cx="3409012" cy="2271254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7" y="271634"/>
            <a:ext cx="1523788" cy="189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692784" y="1515174"/>
            <a:ext cx="3090672" cy="576262"/>
          </a:xfrm>
        </p:spPr>
        <p:txBody>
          <a:bodyPr/>
          <a:lstStyle/>
          <a:p>
            <a:pPr algn="ctr"/>
            <a:r>
              <a:rPr lang="pl-PL" dirty="0" smtClean="0"/>
              <a:t>Mocne strony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609599" y="2091436"/>
            <a:ext cx="3090672" cy="3949927"/>
          </a:xfrm>
        </p:spPr>
        <p:txBody>
          <a:bodyPr>
            <a:normAutofit/>
          </a:bodyPr>
          <a:lstStyle/>
          <a:p>
            <a:r>
              <a:rPr lang="pl-PL" sz="1400" dirty="0" smtClean="0"/>
              <a:t>GRDPP i CKI</a:t>
            </a:r>
          </a:p>
          <a:p>
            <a:r>
              <a:rPr lang="pl-PL" sz="1400" dirty="0" smtClean="0"/>
              <a:t>Pozytywne relacje z administracją samorządową</a:t>
            </a:r>
          </a:p>
          <a:p>
            <a:r>
              <a:rPr lang="pl-PL" sz="1400" dirty="0"/>
              <a:t>Udział przedstawicieli NGO </a:t>
            </a:r>
            <a:br>
              <a:rPr lang="pl-PL" sz="1400" dirty="0"/>
            </a:br>
            <a:r>
              <a:rPr lang="pl-PL" sz="1400" dirty="0"/>
              <a:t>w komisjach oceny wniosków </a:t>
            </a:r>
            <a:br>
              <a:rPr lang="pl-PL" sz="1400" dirty="0"/>
            </a:br>
            <a:r>
              <a:rPr lang="pl-PL" sz="1400" dirty="0"/>
              <a:t>w otwartych konkursach </a:t>
            </a:r>
            <a:r>
              <a:rPr lang="pl-PL" sz="1400" dirty="0" smtClean="0"/>
              <a:t>ofert</a:t>
            </a:r>
          </a:p>
          <a:p>
            <a:r>
              <a:rPr lang="pl-PL" sz="1400" dirty="0" smtClean="0"/>
              <a:t>Forum Inicjatyw Lokalnych</a:t>
            </a:r>
          </a:p>
          <a:p>
            <a:r>
              <a:rPr lang="pl-PL" sz="1400" dirty="0" smtClean="0"/>
              <a:t>Spotkanie noworoczne z NGO</a:t>
            </a:r>
          </a:p>
          <a:p>
            <a:r>
              <a:rPr lang="pl-PL" sz="1400" dirty="0" smtClean="0"/>
              <a:t>Idea współdziałania</a:t>
            </a:r>
          </a:p>
          <a:p>
            <a:r>
              <a:rPr lang="pl-PL" sz="1400" dirty="0" smtClean="0"/>
              <a:t>Duża liczba organizacji pozarządowych</a:t>
            </a:r>
          </a:p>
          <a:p>
            <a:r>
              <a:rPr lang="pl-PL" sz="1400" dirty="0" smtClean="0"/>
              <a:t>Duża liczba działań organizacji, różnorodność tych działań</a:t>
            </a:r>
          </a:p>
          <a:p>
            <a:endParaRPr lang="pl-PL" sz="1200" dirty="0" smtClean="0"/>
          </a:p>
          <a:p>
            <a:endParaRPr lang="pl-PL" sz="1200" dirty="0" smtClean="0"/>
          </a:p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3825048" y="1515174"/>
            <a:ext cx="3090672" cy="576262"/>
          </a:xfrm>
        </p:spPr>
        <p:txBody>
          <a:bodyPr/>
          <a:lstStyle/>
          <a:p>
            <a:pPr algn="ctr"/>
            <a:r>
              <a:rPr lang="pl-PL" dirty="0" smtClean="0"/>
              <a:t>Słabe strony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3866640" y="2234655"/>
            <a:ext cx="3090672" cy="3949927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Rzecznictwo w 5 pozostałych gminach powiatu i słaba współpraca zatomizowanych NGO</a:t>
            </a:r>
          </a:p>
          <a:p>
            <a:r>
              <a:rPr lang="pl-PL" dirty="0" smtClean="0"/>
              <a:t>Zaniedbywana promocja</a:t>
            </a:r>
          </a:p>
          <a:p>
            <a:r>
              <a:rPr lang="pl-PL" dirty="0" smtClean="0"/>
              <a:t>Rywalizacja o fundusze i ludzi</a:t>
            </a:r>
          </a:p>
          <a:p>
            <a:r>
              <a:rPr lang="pl-PL" dirty="0"/>
              <a:t>Brak wykwalifikowanej kadry doradczej, brak oferty szkoleniowej </a:t>
            </a:r>
            <a:endParaRPr lang="pl-PL" dirty="0" smtClean="0"/>
          </a:p>
          <a:p>
            <a:r>
              <a:rPr lang="pl-PL" dirty="0"/>
              <a:t>Ograniczenia oraz braki infrastrukturalne i </a:t>
            </a:r>
            <a:r>
              <a:rPr lang="pl-PL" dirty="0" smtClean="0"/>
              <a:t>organizacyjne</a:t>
            </a:r>
          </a:p>
          <a:p>
            <a:r>
              <a:rPr lang="pl-PL" dirty="0" smtClean="0"/>
              <a:t>Brak biura pośrednictwa wolontariatu</a:t>
            </a:r>
          </a:p>
          <a:p>
            <a:r>
              <a:rPr lang="pl-PL" dirty="0" smtClean="0"/>
              <a:t>Słaba komunikacja między organizacjami</a:t>
            </a:r>
          </a:p>
          <a:p>
            <a:r>
              <a:rPr lang="pl-PL" dirty="0" smtClean="0"/>
              <a:t>Powielanie pomysłów</a:t>
            </a:r>
          </a:p>
          <a:p>
            <a:r>
              <a:rPr lang="pl-PL" dirty="0" smtClean="0"/>
              <a:t>Martwe organizacje</a:t>
            </a:r>
          </a:p>
          <a:p>
            <a:r>
              <a:rPr lang="pl-PL" dirty="0" smtClean="0"/>
              <a:t>Postawa roszczeniowa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9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599" y="1757561"/>
            <a:ext cx="3090672" cy="576262"/>
          </a:xfrm>
        </p:spPr>
        <p:txBody>
          <a:bodyPr/>
          <a:lstStyle/>
          <a:p>
            <a:pPr algn="ctr"/>
            <a:r>
              <a:rPr lang="pl-PL" dirty="0" smtClean="0"/>
              <a:t>Szanse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Źródła zewnętrzne finansowania </a:t>
            </a:r>
            <a:br>
              <a:rPr lang="pl-PL" dirty="0"/>
            </a:br>
            <a:r>
              <a:rPr lang="pl-PL" dirty="0"/>
              <a:t>i instytucje wspierające </a:t>
            </a:r>
            <a:r>
              <a:rPr lang="pl-PL" dirty="0" smtClean="0"/>
              <a:t>NGO</a:t>
            </a:r>
          </a:p>
          <a:p>
            <a:r>
              <a:rPr lang="pl-PL" dirty="0"/>
              <a:t>Korzystne zmiany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prawie </a:t>
            </a:r>
            <a:br>
              <a:rPr lang="pl-PL" dirty="0"/>
            </a:br>
            <a:r>
              <a:rPr lang="pl-PL" dirty="0"/>
              <a:t>i uproszczenie </a:t>
            </a:r>
            <a:br>
              <a:rPr lang="pl-PL" dirty="0"/>
            </a:br>
            <a:r>
              <a:rPr lang="pl-PL" dirty="0"/>
              <a:t>procedur administracyjnych </a:t>
            </a:r>
            <a:endParaRPr lang="pl-PL" dirty="0" smtClean="0"/>
          </a:p>
          <a:p>
            <a:r>
              <a:rPr lang="pl-PL" dirty="0"/>
              <a:t>Współpraca w ramach sieci organizacji pozarządowych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866640" y="1757561"/>
            <a:ext cx="3090672" cy="576262"/>
          </a:xfrm>
        </p:spPr>
        <p:txBody>
          <a:bodyPr/>
          <a:lstStyle/>
          <a:p>
            <a:pPr algn="ctr"/>
            <a:r>
              <a:rPr lang="pl-PL" dirty="0" smtClean="0"/>
              <a:t>Zagrożenia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Niskie zainteresowanie mieszkańców i mediów lokalnych działaniami </a:t>
            </a:r>
            <a:r>
              <a:rPr lang="pl-PL" dirty="0" smtClean="0"/>
              <a:t>NGO</a:t>
            </a:r>
          </a:p>
          <a:p>
            <a:r>
              <a:rPr lang="pl-PL" dirty="0"/>
              <a:t>Ograniczenia finansowe </a:t>
            </a:r>
            <a:br>
              <a:rPr lang="pl-PL" dirty="0"/>
            </a:br>
            <a:r>
              <a:rPr lang="pl-PL" dirty="0"/>
              <a:t>i brak ludzi chętnych </a:t>
            </a:r>
            <a:br>
              <a:rPr lang="pl-PL" dirty="0"/>
            </a:br>
            <a:r>
              <a:rPr lang="pl-PL" dirty="0"/>
              <a:t>do społecznej </a:t>
            </a:r>
            <a:r>
              <a:rPr lang="pl-PL" dirty="0" smtClean="0"/>
              <a:t>pracy</a:t>
            </a:r>
          </a:p>
          <a:p>
            <a:r>
              <a:rPr lang="pl-PL" dirty="0" smtClean="0"/>
              <a:t>Skomplikowana i droga księgowość (prawo) oraz braki kadrowe w NGO</a:t>
            </a:r>
          </a:p>
          <a:p>
            <a:r>
              <a:rPr lang="pl-PL" dirty="0" smtClean="0"/>
              <a:t>Biurokracja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82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/>
              <a:t>Ankieta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1797034"/>
            <a:ext cx="634771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 smtClean="0"/>
              <a:t>Czy słyszałaś/słyszałeś o sieci WRK (Wielkopolska Rada Koordynacyjna Związek Organizacji Pozarządowych Związek Organizacji Pozarządowych?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392" y="5059600"/>
            <a:ext cx="3286125" cy="13906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DZIĘKUJĘ ZA TWÓJ GŁOS </a:t>
            </a:r>
            <a:br>
              <a:rPr lang="pl-PL" dirty="0" smtClean="0"/>
            </a:br>
            <a:r>
              <a:rPr lang="pl-PL" dirty="0" smtClean="0"/>
              <a:t>W DYSKUSJI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Magdalena </a:t>
            </a:r>
            <a:r>
              <a:rPr lang="pl-PL" dirty="0" err="1" smtClean="0"/>
              <a:t>Głowienkowska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Koordynator powiatowy ds. sieciowania</a:t>
            </a:r>
          </a:p>
          <a:p>
            <a:pPr marL="0" indent="0" algn="ctr">
              <a:buNone/>
            </a:pPr>
            <a:r>
              <a:rPr lang="pl-PL" dirty="0"/>
              <a:t>u</a:t>
            </a:r>
            <a:r>
              <a:rPr lang="pl-PL" dirty="0" smtClean="0"/>
              <a:t>l. </a:t>
            </a:r>
            <a:r>
              <a:rPr lang="pl-PL" dirty="0" err="1" smtClean="0"/>
              <a:t>Zdunowska</a:t>
            </a:r>
            <a:r>
              <a:rPr lang="pl-PL" dirty="0" smtClean="0"/>
              <a:t> 12 Krotoszyn</a:t>
            </a:r>
          </a:p>
          <a:p>
            <a:pPr marL="0" indent="0" algn="ctr">
              <a:buNone/>
            </a:pPr>
            <a:r>
              <a:rPr lang="pl-PL" dirty="0"/>
              <a:t>t</a:t>
            </a:r>
            <a:r>
              <a:rPr lang="pl-PL" dirty="0" smtClean="0"/>
              <a:t>el. 627250623, kom. 603243564</a:t>
            </a:r>
          </a:p>
          <a:p>
            <a:pPr marL="0" indent="0" algn="ctr">
              <a:buNone/>
            </a:pPr>
            <a:r>
              <a:rPr lang="pl-PL" dirty="0" smtClean="0"/>
              <a:t>E-mail: </a:t>
            </a:r>
            <a:r>
              <a:rPr lang="pl-PL" dirty="0" err="1" smtClean="0"/>
              <a:t>cki</a:t>
            </a:r>
            <a:r>
              <a:rPr lang="pl-PL" dirty="0" smtClean="0"/>
              <a:t> Krotoszyn.pl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15" y="4100976"/>
            <a:ext cx="3753739" cy="2499796"/>
          </a:xfrm>
          <a:prstGeom prst="rect">
            <a:avLst/>
          </a:prstGeom>
        </p:spPr>
      </p:pic>
      <p:pic>
        <p:nvPicPr>
          <p:cNvPr id="2058" name="Picture 10" descr="http://cdn.bigissue.com/sites/bigissue/files/kermit_exaspera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14" y="1520328"/>
            <a:ext cx="2981541" cy="344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LICZBA MIESZKAŃCÓW </a:t>
            </a:r>
            <a:br>
              <a:rPr lang="pl-PL" dirty="0" smtClean="0"/>
            </a:br>
            <a:r>
              <a:rPr lang="pl-PL" dirty="0" smtClean="0"/>
              <a:t>POWIATU KROTOSZYŃSKIEGO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77 </a:t>
            </a:r>
            <a:r>
              <a:rPr lang="pl-PL" b="1" dirty="0"/>
              <a:t>958 tys. mieszkańców (stan na 31.12.2013 r.)., </a:t>
            </a:r>
            <a:endParaRPr lang="pl-PL" b="1" dirty="0" smtClean="0"/>
          </a:p>
          <a:p>
            <a:pPr marL="0" indent="0">
              <a:buNone/>
            </a:pPr>
            <a:r>
              <a:rPr lang="pl-PL" b="1" dirty="0" smtClean="0"/>
              <a:t>Najliczniejszy </a:t>
            </a:r>
            <a:r>
              <a:rPr lang="pl-PL" b="1" dirty="0"/>
              <a:t>obszar pod względem liczby mieszkańców stanowi miasto i gmina </a:t>
            </a:r>
            <a:r>
              <a:rPr lang="pl-PL" b="1" dirty="0" smtClean="0"/>
              <a:t>Krotoszyn - </a:t>
            </a:r>
            <a:r>
              <a:rPr lang="pl-PL" dirty="0" smtClean="0"/>
              <a:t>52</a:t>
            </a:r>
            <a:r>
              <a:rPr lang="pl-PL" dirty="0"/>
              <a:t>% </a:t>
            </a:r>
            <a:r>
              <a:rPr lang="pl-PL" dirty="0" smtClean="0"/>
              <a:t>mieszkańców,</a:t>
            </a:r>
            <a:br>
              <a:rPr lang="pl-PL" dirty="0" smtClean="0"/>
            </a:br>
            <a:r>
              <a:rPr lang="pl-PL" dirty="0" smtClean="0"/>
              <a:t>w Krotoszynie </a:t>
            </a:r>
            <a:r>
              <a:rPr lang="pl-PL" dirty="0"/>
              <a:t>mieszka ponad 36 % </a:t>
            </a:r>
            <a:r>
              <a:rPr lang="pl-PL" dirty="0" smtClean="0"/>
              <a:t>populacji </a:t>
            </a:r>
            <a:r>
              <a:rPr lang="pl-PL" dirty="0"/>
              <a:t>powiatu</a:t>
            </a:r>
            <a:r>
              <a:rPr lang="pl-PL" dirty="0" smtClean="0"/>
              <a:t>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370924"/>
              </p:ext>
            </p:extLst>
          </p:nvPr>
        </p:nvGraphicFramePr>
        <p:xfrm>
          <a:off x="951123" y="3644442"/>
          <a:ext cx="505307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1"/>
                <a:gridCol w="26440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GMINA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Liczba mieszkańców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Krotoszyn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40 718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Koźmin Wielkopolski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13 533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Kobylin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8 183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Sulmierzyce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2 905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Rozdrażew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5 192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Zduny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7 427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1935163"/>
            <a:ext cx="6858000" cy="165576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44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LICZBA ORGANZIACJI POZARZĄDOWYCH </a:t>
            </a:r>
            <a:br>
              <a:rPr lang="pl-PL" dirty="0" smtClean="0"/>
            </a:br>
            <a:r>
              <a:rPr lang="pl-PL" dirty="0" smtClean="0"/>
              <a:t>W POWIECIE KROTOSZYŃSKIM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098298"/>
              </p:ext>
            </p:extLst>
          </p:nvPr>
        </p:nvGraphicFramePr>
        <p:xfrm>
          <a:off x="609599" y="2469060"/>
          <a:ext cx="6348415" cy="3036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128"/>
                <a:gridCol w="1134737"/>
                <a:gridCol w="1068636"/>
                <a:gridCol w="1288974"/>
                <a:gridCol w="10309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GMINA</a:t>
                      </a: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LICZBA</a:t>
                      </a:r>
                      <a:r>
                        <a:rPr lang="pl-PL" baseline="0" dirty="0" smtClean="0"/>
                        <a:t> NGO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W tym </a:t>
                      </a:r>
                      <a:r>
                        <a:rPr lang="pl-PL" dirty="0" smtClean="0"/>
                        <a:t>OSP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W tym</a:t>
                      </a:r>
                    </a:p>
                    <a:p>
                      <a:pPr algn="ctr"/>
                      <a:r>
                        <a:rPr lang="pl-PL" sz="1600" dirty="0" smtClean="0"/>
                        <a:t>FUNDACJE</a:t>
                      </a: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W tym </a:t>
                      </a:r>
                      <a:r>
                        <a:rPr lang="pl-PL" dirty="0" smtClean="0"/>
                        <a:t>OPP</a:t>
                      </a:r>
                      <a:endParaRPr lang="pl-PL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Krotoszyn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endParaRPr lang="pl-PL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 Sulmierzyce</a:t>
                      </a:r>
                      <a:endParaRPr lang="pl-PL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 </a:t>
                      </a: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Koźmin Wielkopolski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Kobylin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Rozdrażew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Zduny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59180"/>
              </p:ext>
            </p:extLst>
          </p:nvPr>
        </p:nvGraphicFramePr>
        <p:xfrm>
          <a:off x="609598" y="5803747"/>
          <a:ext cx="634771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096"/>
                <a:gridCol w="1189822"/>
                <a:gridCol w="1013551"/>
                <a:gridCol w="1333041"/>
                <a:gridCol w="10082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POWIAT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244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2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FINANSOWANIE ORGANIZACJI POZARZĄDOWYCH W 2015 ROKU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311687"/>
              </p:ext>
            </p:extLst>
          </p:nvPr>
        </p:nvGraphicFramePr>
        <p:xfrm>
          <a:off x="609600" y="2160588"/>
          <a:ext cx="6348412" cy="387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103"/>
                <a:gridCol w="1587103"/>
                <a:gridCol w="1587103"/>
                <a:gridCol w="158710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Samorząd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Otwarty konkurs ofert</a:t>
                      </a:r>
                      <a:endParaRPr lang="pl-PL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Tryb</a:t>
                      </a: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pozakonkursowy</a:t>
                      </a:r>
                      <a:endParaRPr lang="pl-PL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Małe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zlecenia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Inicjatywa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lokalna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Krotoszyn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835 000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111 000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(34 wnioski)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 Sulmierzyce</a:t>
                      </a:r>
                      <a:endParaRPr lang="pl-PL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pl-PL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pl-PL" sz="1400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(Uniwersytet</a:t>
                      </a:r>
                      <a:r>
                        <a:rPr lang="pl-PL" sz="11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III Wieku)</a:t>
                      </a:r>
                      <a:endParaRPr lang="pl-PL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pl-PL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Miasto </a:t>
                      </a:r>
                      <a:r>
                        <a:rPr lang="pl-PL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Koźmin Wielkopolski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252 500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Kobylin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Rozdrażew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Zduny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Powiat Krotoszyński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92 900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8" y="5403353"/>
            <a:ext cx="1575412" cy="11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>SPOTKANIE Z ORGANIZACJAMI POZARZĄDOWYMI – 16 GRUDNIA 2014 R.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PIERWSZA ANALIZA SWOT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15815"/>
            <a:ext cx="6348413" cy="35709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5" y="508669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GŁÓWNE TEMATY ANALIZY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9" y="1333042"/>
            <a:ext cx="6347714" cy="47083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grupie 16 osób przeprowadzono analizę SWOT – określono czynniki wewnętrzne wpływające na mocne i słabe strony sektora pozarządowego, oraz czynniki zewnętrzne, które wpływają na sytuację NGO w powiecie  - szanse i zagrożenia. Główne poruszane tematy na spotkaniu to:</a:t>
            </a:r>
          </a:p>
          <a:p>
            <a:r>
              <a:rPr lang="pl-PL" dirty="0"/>
              <a:t>Rola organizacji Gminnej Rady Pożytku </a:t>
            </a:r>
            <a:r>
              <a:rPr lang="pl-PL" dirty="0" smtClean="0"/>
              <a:t>Publicznego</a:t>
            </a:r>
            <a:endParaRPr lang="pl-PL" dirty="0"/>
          </a:p>
          <a:p>
            <a:r>
              <a:rPr lang="pl-PL" dirty="0"/>
              <a:t>Finansowanie organizacji pozarządowych </a:t>
            </a:r>
            <a:endParaRPr lang="pl-PL" dirty="0" smtClean="0"/>
          </a:p>
          <a:p>
            <a:r>
              <a:rPr lang="pl-PL" dirty="0" smtClean="0"/>
              <a:t>Promocja </a:t>
            </a:r>
            <a:r>
              <a:rPr lang="pl-PL" dirty="0"/>
              <a:t>działań NGO – narzędzia i ocena </a:t>
            </a:r>
            <a:r>
              <a:rPr lang="pl-PL" dirty="0" smtClean="0"/>
              <a:t>skuteczności</a:t>
            </a:r>
            <a:endParaRPr lang="pl-PL" dirty="0"/>
          </a:p>
          <a:p>
            <a:r>
              <a:rPr lang="pl-PL" dirty="0" smtClean="0"/>
              <a:t>Współpraca z administracja publiczną - stopień partycypacji obywatelskiej, ocena skuteczności i przejrzystości procedur </a:t>
            </a:r>
            <a:endParaRPr lang="pl-PL" dirty="0"/>
          </a:p>
          <a:p>
            <a:r>
              <a:rPr lang="pl-PL" dirty="0" smtClean="0"/>
              <a:t>Ocena współdziałania – m. in. KrotoFEST </a:t>
            </a:r>
            <a:r>
              <a:rPr lang="pl-PL" dirty="0"/>
              <a:t>– Festiwal Aktywnych Sąsiadów – poszukiwanie pomysłów na wspólne działania</a:t>
            </a:r>
          </a:p>
          <a:p>
            <a:r>
              <a:rPr lang="pl-PL" dirty="0"/>
              <a:t>Forum Inicjatyw Lokalnych – poszukiwanie nowej formuły dla corocznego spotkania organizacji pozarządowych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9" y="5053977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871</TotalTime>
  <Words>1520</Words>
  <Application>Microsoft Office PowerPoint</Application>
  <PresentationFormat>Pokaz na ekranie (4:3)</PresentationFormat>
  <Paragraphs>307</Paragraphs>
  <Slides>50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8" baseType="lpstr">
      <vt:lpstr>Arial</vt:lpstr>
      <vt:lpstr>Calibri</vt:lpstr>
      <vt:lpstr>Century Gothic</vt:lpstr>
      <vt:lpstr>Nyala</vt:lpstr>
      <vt:lpstr>Times New Roman</vt:lpstr>
      <vt:lpstr>Trebuchet MS</vt:lpstr>
      <vt:lpstr>Wingdings 3</vt:lpstr>
      <vt:lpstr>Faseta</vt:lpstr>
      <vt:lpstr>Prezentacja programu PowerPoint</vt:lpstr>
      <vt:lpstr>Prezentacja programu PowerPoint</vt:lpstr>
      <vt:lpstr>POWIAT KROTOSZYŃSKI - STRUKTURA</vt:lpstr>
      <vt:lpstr>POŁOŻENIE</vt:lpstr>
      <vt:lpstr>LICZBA MIESZKAŃCÓW  POWIATU KROTOSZYŃSKIEGO</vt:lpstr>
      <vt:lpstr>LICZBA ORGANZIACJI POZARZĄDOWYCH  W POWIECIE KROTOSZYŃSKIM</vt:lpstr>
      <vt:lpstr>FINANSOWANIE ORGANIZACJI POZARZĄDOWYCH W 2015 ROKU</vt:lpstr>
      <vt:lpstr>SPOTKANIE Z ORGANIZACJAMI POZARZĄDOWYMI – 16 GRUDNIA 2014 R.  PIERWSZA ANALIZA SWOT</vt:lpstr>
      <vt:lpstr>GŁÓWNE TEMATY ANALIZY</vt:lpstr>
      <vt:lpstr>DANE Z BADANIA ANKIETOWEGO</vt:lpstr>
      <vt:lpstr>DANE Z BADANIA ANKIETOWEGO</vt:lpstr>
      <vt:lpstr>WYNIKI ANALIZY SWOT</vt:lpstr>
      <vt:lpstr>Prezentacja programu PowerPoint</vt:lpstr>
      <vt:lpstr>SILNE STRONY </vt:lpstr>
      <vt:lpstr>Gminna Rada Działalności Pożytku Publicznego </vt:lpstr>
      <vt:lpstr>Centrum Koordynacyjno-Informacyjne </vt:lpstr>
      <vt:lpstr>Partycypacja obywatelska</vt:lpstr>
      <vt:lpstr>Drabina partycypacji</vt:lpstr>
      <vt:lpstr>Ocena współpracy  z administracją publiczną</vt:lpstr>
      <vt:lpstr>Finansowanie organizacji pozarządowych </vt:lpstr>
      <vt:lpstr>Promocja organizacji pozarządowych</vt:lpstr>
      <vt:lpstr>Konsultacje społeczne</vt:lpstr>
      <vt:lpstr>Udział przedstawicieli NGO  w komisjach oceny wniosków  w otwartych konkursach ofert</vt:lpstr>
      <vt:lpstr>Forum Inicjatyw Lokalnych</vt:lpstr>
      <vt:lpstr>Spotkanie noworoczne  z organizacjami pozarządowymi</vt:lpstr>
      <vt:lpstr>Inne mocne strony:</vt:lpstr>
      <vt:lpstr>Prezentacja programu PowerPoint</vt:lpstr>
      <vt:lpstr>Prezentacja programu PowerPoint</vt:lpstr>
      <vt:lpstr>SŁABE STRONY  </vt:lpstr>
      <vt:lpstr>Rzecznictwo                          i współpraca</vt:lpstr>
      <vt:lpstr>Zaniedbana promocja</vt:lpstr>
      <vt:lpstr>Rywalizacja  o fundusze i ludzi</vt:lpstr>
      <vt:lpstr>Brak wykwalifikowanej kadry doradczej, brak oferty szkoleniowej </vt:lpstr>
      <vt:lpstr>Ograniczenia oraz braki infrastrukturalne i organizacyjne</vt:lpstr>
      <vt:lpstr>Słaba komunikacja między organizacjami pozarządowymi </vt:lpstr>
      <vt:lpstr>Inne słabe strony</vt:lpstr>
      <vt:lpstr>SZANSE</vt:lpstr>
      <vt:lpstr>Źródła zewnętrzne finansowania  i instytucje wspierające NGO</vt:lpstr>
      <vt:lpstr>Korzystne zmiany w prawie  i uproszczenie  procedur administracyjnych </vt:lpstr>
      <vt:lpstr>Współpraca w ramach sieci organizacji pozarządowych</vt:lpstr>
      <vt:lpstr>ZAGROŻENIA</vt:lpstr>
      <vt:lpstr>Niskie zainteresowanie mieszkańców i mediów lokalnych działaniami NGO</vt:lpstr>
      <vt:lpstr>Ograniczenia finansowe  i brak ludzi chętnych  do społecznej pracy </vt:lpstr>
      <vt:lpstr>Księgowość i kadry w organizacjach pozarządowych</vt:lpstr>
      <vt:lpstr>Rozrośnięte mechanizmy biurokracji </vt:lpstr>
      <vt:lpstr>PODSUMOWANIE</vt:lpstr>
      <vt:lpstr>PODSUMOWANIE</vt:lpstr>
      <vt:lpstr>Ankieta</vt:lpstr>
      <vt:lpstr>DZIĘKUJĘ ZA TWÓJ GŁOS  W DYSKUSJI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66</cp:revision>
  <dcterms:created xsi:type="dcterms:W3CDTF">2015-04-09T06:08:21Z</dcterms:created>
  <dcterms:modified xsi:type="dcterms:W3CDTF">2015-04-11T08:54:24Z</dcterms:modified>
</cp:coreProperties>
</file>