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57" r:id="rId4"/>
    <p:sldId id="258" r:id="rId5"/>
    <p:sldId id="259" r:id="rId6"/>
    <p:sldId id="260" r:id="rId7"/>
    <p:sldId id="261" r:id="rId8"/>
    <p:sldId id="262" r:id="rId9"/>
    <p:sldId id="266" r:id="rId10"/>
    <p:sldId id="263" r:id="rId11"/>
    <p:sldId id="264" r:id="rId12"/>
    <p:sldId id="267"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0BF0CFB-D0BD-422F-9B15-15E950DAEB19}" type="datetimeFigureOut">
              <a:rPr lang="pl-PL" smtClean="0"/>
              <a:t>2016-06-19</a:t>
            </a:fld>
            <a:endParaRPr lang="pl-PL"/>
          </a:p>
        </p:txBody>
      </p:sp>
      <p:sp>
        <p:nvSpPr>
          <p:cNvPr id="23" name="Slide Number Placeholder 22"/>
          <p:cNvSpPr>
            <a:spLocks noGrp="1"/>
          </p:cNvSpPr>
          <p:nvPr>
            <p:ph type="sldNum" sz="quarter" idx="11"/>
          </p:nvPr>
        </p:nvSpPr>
        <p:spPr/>
        <p:txBody>
          <a:bodyPr/>
          <a:lstStyle/>
          <a:p>
            <a:fld id="{DCCA262C-DC45-4212-8646-C8929DF3F685}" type="slidenum">
              <a:rPr lang="pl-PL" smtClean="0"/>
              <a:t>‹#›</a:t>
            </a:fld>
            <a:endParaRPr lang="pl-PL"/>
          </a:p>
        </p:txBody>
      </p:sp>
      <p:sp>
        <p:nvSpPr>
          <p:cNvPr id="24" name="Footer Placeholder 23"/>
          <p:cNvSpPr>
            <a:spLocks noGrp="1"/>
          </p:cNvSpPr>
          <p:nvPr>
            <p:ph type="ftr" sz="quarter" idx="12"/>
          </p:nvPr>
        </p:nvSpPr>
        <p:spPr/>
        <p:txBody>
          <a:bodyPr/>
          <a:lstStyle/>
          <a:p>
            <a:endParaRPr lang="pl-PL"/>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pl-PL" smtClean="0"/>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0BF0CFB-D0BD-422F-9B15-15E950DAEB19}" type="datetimeFigureOut">
              <a:rPr lang="pl-PL" smtClean="0"/>
              <a:t>2016-06-19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CCA262C-DC45-4212-8646-C8929DF3F685}"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0BF0CFB-D0BD-422F-9B15-15E950DAEB19}" type="datetimeFigureOut">
              <a:rPr lang="pl-PL" smtClean="0"/>
              <a:t>2016-06-19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CCA262C-DC45-4212-8646-C8929DF3F685}"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2" name="Date Placeholder 11"/>
          <p:cNvSpPr>
            <a:spLocks noGrp="1"/>
          </p:cNvSpPr>
          <p:nvPr>
            <p:ph type="dt" sz="half" idx="14"/>
          </p:nvPr>
        </p:nvSpPr>
        <p:spPr/>
        <p:txBody>
          <a:bodyPr/>
          <a:lstStyle/>
          <a:p>
            <a:fld id="{10BF0CFB-D0BD-422F-9B15-15E950DAEB19}" type="datetimeFigureOut">
              <a:rPr lang="pl-PL" smtClean="0"/>
              <a:t>2016-06-19</a:t>
            </a:fld>
            <a:endParaRPr lang="pl-PL"/>
          </a:p>
        </p:txBody>
      </p:sp>
      <p:sp>
        <p:nvSpPr>
          <p:cNvPr id="19" name="Slide Number Placeholder 18"/>
          <p:cNvSpPr>
            <a:spLocks noGrp="1"/>
          </p:cNvSpPr>
          <p:nvPr>
            <p:ph type="sldNum" sz="quarter" idx="15"/>
          </p:nvPr>
        </p:nvSpPr>
        <p:spPr/>
        <p:txBody>
          <a:bodyPr/>
          <a:lstStyle/>
          <a:p>
            <a:fld id="{DCCA262C-DC45-4212-8646-C8929DF3F685}" type="slidenum">
              <a:rPr lang="pl-PL" smtClean="0"/>
              <a:t>‹#›</a:t>
            </a:fld>
            <a:endParaRPr lang="pl-PL"/>
          </a:p>
        </p:txBody>
      </p:sp>
      <p:sp>
        <p:nvSpPr>
          <p:cNvPr id="21" name="Footer Placeholder 20"/>
          <p:cNvSpPr>
            <a:spLocks noGrp="1"/>
          </p:cNvSpPr>
          <p:nvPr>
            <p:ph type="ftr" sz="quarter" idx="16"/>
          </p:nvPr>
        </p:nvSpPr>
        <p:spPr/>
        <p:txBody>
          <a:bodyPr/>
          <a:lstStyle/>
          <a:p>
            <a:endParaRPr lang="pl-PL"/>
          </a:p>
        </p:txBody>
      </p:sp>
      <p:sp>
        <p:nvSpPr>
          <p:cNvPr id="8" name="Title 7"/>
          <p:cNvSpPr>
            <a:spLocks noGrp="1"/>
          </p:cNvSpPr>
          <p:nvPr>
            <p:ph type="title"/>
          </p:nvPr>
        </p:nvSpPr>
        <p:spPr/>
        <p:txBody>
          <a:bodyPr/>
          <a:lstStyle/>
          <a:p>
            <a:r>
              <a:rPr lang="pl-PL" smtClean="0"/>
              <a:t>Kliknij, aby edytować styl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6" name="Date Placeholder 15"/>
          <p:cNvSpPr>
            <a:spLocks noGrp="1"/>
          </p:cNvSpPr>
          <p:nvPr>
            <p:ph type="dt" sz="half" idx="10"/>
          </p:nvPr>
        </p:nvSpPr>
        <p:spPr/>
        <p:txBody>
          <a:bodyPr/>
          <a:lstStyle/>
          <a:p>
            <a:fld id="{10BF0CFB-D0BD-422F-9B15-15E950DAEB19}" type="datetimeFigureOut">
              <a:rPr lang="pl-PL" smtClean="0"/>
              <a:t>2016-06-19</a:t>
            </a:fld>
            <a:endParaRPr lang="pl-PL"/>
          </a:p>
        </p:txBody>
      </p:sp>
      <p:sp>
        <p:nvSpPr>
          <p:cNvPr id="20" name="Slide Number Placeholder 19"/>
          <p:cNvSpPr>
            <a:spLocks noGrp="1"/>
          </p:cNvSpPr>
          <p:nvPr>
            <p:ph type="sldNum" sz="quarter" idx="11"/>
          </p:nvPr>
        </p:nvSpPr>
        <p:spPr/>
        <p:txBody>
          <a:bodyPr/>
          <a:lstStyle/>
          <a:p>
            <a:fld id="{DCCA262C-DC45-4212-8646-C8929DF3F685}" type="slidenum">
              <a:rPr lang="pl-PL" smtClean="0"/>
              <a:t>‹#›</a:t>
            </a:fld>
            <a:endParaRPr lang="pl-PL"/>
          </a:p>
        </p:txBody>
      </p:sp>
      <p:sp>
        <p:nvSpPr>
          <p:cNvPr id="21" name="Footer Placeholder 20"/>
          <p:cNvSpPr>
            <a:spLocks noGrp="1"/>
          </p:cNvSpPr>
          <p:nvPr>
            <p:ph type="ftr" sz="quarter" idx="12"/>
          </p:nvPr>
        </p:nvSpPr>
        <p:spPr/>
        <p:txBody>
          <a:bodyPr/>
          <a:lstStyle/>
          <a:p>
            <a:endParaRPr lang="pl-PL"/>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pl-PL" smtClean="0"/>
              <a:t>Kliknij, aby edytować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7" name="Title 26"/>
          <p:cNvSpPr>
            <a:spLocks noGrp="1"/>
          </p:cNvSpPr>
          <p:nvPr>
            <p:ph type="title"/>
          </p:nvPr>
        </p:nvSpPr>
        <p:spPr/>
        <p:txBody>
          <a:bodyPr/>
          <a:lstStyle/>
          <a:p>
            <a:r>
              <a:rPr lang="pl-PL" smtClean="0"/>
              <a:t>Kliknij, aby edytować styl</a:t>
            </a:r>
            <a:endParaRPr lang="en-US" dirty="0"/>
          </a:p>
        </p:txBody>
      </p:sp>
      <p:sp>
        <p:nvSpPr>
          <p:cNvPr id="20" name="Date Placeholder 19"/>
          <p:cNvSpPr>
            <a:spLocks noGrp="1"/>
          </p:cNvSpPr>
          <p:nvPr>
            <p:ph type="dt" sz="half" idx="15"/>
          </p:nvPr>
        </p:nvSpPr>
        <p:spPr/>
        <p:txBody>
          <a:bodyPr/>
          <a:lstStyle/>
          <a:p>
            <a:fld id="{10BF0CFB-D0BD-422F-9B15-15E950DAEB19}" type="datetimeFigureOut">
              <a:rPr lang="pl-PL" smtClean="0"/>
              <a:t>2016-06-19</a:t>
            </a:fld>
            <a:endParaRPr lang="pl-PL"/>
          </a:p>
        </p:txBody>
      </p:sp>
      <p:sp>
        <p:nvSpPr>
          <p:cNvPr id="25" name="Slide Number Placeholder 24"/>
          <p:cNvSpPr>
            <a:spLocks noGrp="1"/>
          </p:cNvSpPr>
          <p:nvPr>
            <p:ph type="sldNum" sz="quarter" idx="16"/>
          </p:nvPr>
        </p:nvSpPr>
        <p:spPr/>
        <p:txBody>
          <a:bodyPr/>
          <a:lstStyle/>
          <a:p>
            <a:fld id="{DCCA262C-DC45-4212-8646-C8929DF3F685}" type="slidenum">
              <a:rPr lang="pl-PL" smtClean="0"/>
              <a:t>‹#›</a:t>
            </a:fld>
            <a:endParaRPr lang="pl-PL"/>
          </a:p>
        </p:txBody>
      </p:sp>
      <p:sp>
        <p:nvSpPr>
          <p:cNvPr id="26" name="Footer Placeholder 25"/>
          <p:cNvSpPr>
            <a:spLocks noGrp="1"/>
          </p:cNvSpPr>
          <p:nvPr>
            <p:ph type="ftr" sz="quarter" idx="17"/>
          </p:nvPr>
        </p:nvSpPr>
        <p:spPr/>
        <p:txBody>
          <a:bodyPr/>
          <a:lstStyle/>
          <a:p>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30" name="Title 29"/>
          <p:cNvSpPr>
            <a:spLocks noGrp="1"/>
          </p:cNvSpPr>
          <p:nvPr>
            <p:ph type="title"/>
          </p:nvPr>
        </p:nvSpPr>
        <p:spPr/>
        <p:txBody>
          <a:bodyPr/>
          <a:lstStyle/>
          <a:p>
            <a:r>
              <a:rPr lang="pl-PL" smtClean="0"/>
              <a:t>Kliknij, aby edytować styl</a:t>
            </a:r>
            <a:endParaRPr lang="en-US"/>
          </a:p>
        </p:txBody>
      </p:sp>
      <p:sp>
        <p:nvSpPr>
          <p:cNvPr id="20" name="Date Placeholder 19"/>
          <p:cNvSpPr>
            <a:spLocks noGrp="1"/>
          </p:cNvSpPr>
          <p:nvPr>
            <p:ph type="dt" sz="half" idx="16"/>
          </p:nvPr>
        </p:nvSpPr>
        <p:spPr/>
        <p:txBody>
          <a:bodyPr/>
          <a:lstStyle/>
          <a:p>
            <a:fld id="{10BF0CFB-D0BD-422F-9B15-15E950DAEB19}" type="datetimeFigureOut">
              <a:rPr lang="pl-PL" smtClean="0"/>
              <a:t>2016-06-19</a:t>
            </a:fld>
            <a:endParaRPr lang="pl-PL"/>
          </a:p>
        </p:txBody>
      </p:sp>
      <p:sp>
        <p:nvSpPr>
          <p:cNvPr id="24" name="Slide Number Placeholder 23"/>
          <p:cNvSpPr>
            <a:spLocks noGrp="1"/>
          </p:cNvSpPr>
          <p:nvPr>
            <p:ph type="sldNum" sz="quarter" idx="17"/>
          </p:nvPr>
        </p:nvSpPr>
        <p:spPr/>
        <p:txBody>
          <a:bodyPr/>
          <a:lstStyle/>
          <a:p>
            <a:fld id="{DCCA262C-DC45-4212-8646-C8929DF3F685}" type="slidenum">
              <a:rPr lang="pl-PL" smtClean="0"/>
              <a:t>‹#›</a:t>
            </a:fld>
            <a:endParaRPr lang="pl-PL"/>
          </a:p>
        </p:txBody>
      </p:sp>
      <p:sp>
        <p:nvSpPr>
          <p:cNvPr id="29" name="Footer Placeholder 28"/>
          <p:cNvSpPr>
            <a:spLocks noGrp="1"/>
          </p:cNvSpPr>
          <p:nvPr>
            <p:ph type="ftr" sz="quarter" idx="18"/>
          </p:nvPr>
        </p:nvSpPr>
        <p:spPr/>
        <p:txBody>
          <a:bodyPr/>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0BF0CFB-D0BD-422F-9B15-15E950DAEB19}" type="datetimeFigureOut">
              <a:rPr lang="pl-PL" smtClean="0"/>
              <a:t>2016-06-19</a:t>
            </a:fld>
            <a:endParaRPr lang="pl-PL"/>
          </a:p>
        </p:txBody>
      </p:sp>
      <p:sp>
        <p:nvSpPr>
          <p:cNvPr id="14" name="Slide Number Placeholder 13"/>
          <p:cNvSpPr>
            <a:spLocks noGrp="1"/>
          </p:cNvSpPr>
          <p:nvPr>
            <p:ph type="sldNum" sz="quarter" idx="11"/>
          </p:nvPr>
        </p:nvSpPr>
        <p:spPr/>
        <p:txBody>
          <a:bodyPr/>
          <a:lstStyle/>
          <a:p>
            <a:fld id="{DCCA262C-DC45-4212-8646-C8929DF3F685}" type="slidenum">
              <a:rPr lang="pl-PL" smtClean="0"/>
              <a:t>‹#›</a:t>
            </a:fld>
            <a:endParaRPr lang="pl-PL"/>
          </a:p>
        </p:txBody>
      </p:sp>
      <p:sp>
        <p:nvSpPr>
          <p:cNvPr id="18" name="Footer Placeholder 17"/>
          <p:cNvSpPr>
            <a:spLocks noGrp="1"/>
          </p:cNvSpPr>
          <p:nvPr>
            <p:ph type="ftr" sz="quarter" idx="12"/>
          </p:nvPr>
        </p:nvSpPr>
        <p:spPr/>
        <p:txBody>
          <a:bodyPr/>
          <a:lstStyle/>
          <a:p>
            <a:endParaRPr lang="pl-PL"/>
          </a:p>
        </p:txBody>
      </p:sp>
      <p:sp>
        <p:nvSpPr>
          <p:cNvPr id="15" name="Title 14"/>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0BF0CFB-D0BD-422F-9B15-15E950DAEB19}" type="datetimeFigureOut">
              <a:rPr lang="pl-PL" smtClean="0"/>
              <a:t>2016-06-19</a:t>
            </a:fld>
            <a:endParaRPr lang="pl-PL"/>
          </a:p>
        </p:txBody>
      </p:sp>
      <p:sp>
        <p:nvSpPr>
          <p:cNvPr id="12" name="Slide Number Placeholder 11"/>
          <p:cNvSpPr>
            <a:spLocks noGrp="1"/>
          </p:cNvSpPr>
          <p:nvPr>
            <p:ph type="sldNum" sz="quarter" idx="11"/>
          </p:nvPr>
        </p:nvSpPr>
        <p:spPr/>
        <p:txBody>
          <a:bodyPr/>
          <a:lstStyle/>
          <a:p>
            <a:fld id="{DCCA262C-DC45-4212-8646-C8929DF3F685}" type="slidenum">
              <a:rPr lang="pl-PL" smtClean="0"/>
              <a:t>‹#›</a:t>
            </a:fld>
            <a:endParaRPr lang="pl-PL"/>
          </a:p>
        </p:txBody>
      </p:sp>
      <p:sp>
        <p:nvSpPr>
          <p:cNvPr id="13" name="Footer Placeholder 12"/>
          <p:cNvSpPr>
            <a:spLocks noGrp="1"/>
          </p:cNvSpPr>
          <p:nvPr>
            <p:ph type="ftr" sz="quarter" idx="12"/>
          </p:nvPr>
        </p:nvSpPr>
        <p:spPr/>
        <p:txBody>
          <a:bodyPr/>
          <a:lstStyle/>
          <a:p>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pl-PL" smtClean="0"/>
              <a:t>Kliknij, aby edytować styl</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Date Placeholder 12"/>
          <p:cNvSpPr>
            <a:spLocks noGrp="1"/>
          </p:cNvSpPr>
          <p:nvPr>
            <p:ph type="dt" sz="half" idx="15"/>
          </p:nvPr>
        </p:nvSpPr>
        <p:spPr/>
        <p:txBody>
          <a:bodyPr/>
          <a:lstStyle/>
          <a:p>
            <a:fld id="{10BF0CFB-D0BD-422F-9B15-15E950DAEB19}" type="datetimeFigureOut">
              <a:rPr lang="pl-PL" smtClean="0"/>
              <a:t>2016-06-19</a:t>
            </a:fld>
            <a:endParaRPr lang="pl-PL"/>
          </a:p>
        </p:txBody>
      </p:sp>
      <p:sp>
        <p:nvSpPr>
          <p:cNvPr id="18" name="Slide Number Placeholder 17"/>
          <p:cNvSpPr>
            <a:spLocks noGrp="1"/>
          </p:cNvSpPr>
          <p:nvPr>
            <p:ph type="sldNum" sz="quarter" idx="16"/>
          </p:nvPr>
        </p:nvSpPr>
        <p:spPr/>
        <p:txBody>
          <a:bodyPr/>
          <a:lstStyle/>
          <a:p>
            <a:fld id="{DCCA262C-DC45-4212-8646-C8929DF3F685}" type="slidenum">
              <a:rPr lang="pl-PL" smtClean="0"/>
              <a:t>‹#›</a:t>
            </a:fld>
            <a:endParaRPr lang="pl-PL"/>
          </a:p>
        </p:txBody>
      </p:sp>
      <p:sp>
        <p:nvSpPr>
          <p:cNvPr id="20" name="Footer Placeholder 19"/>
          <p:cNvSpPr>
            <a:spLocks noGrp="1"/>
          </p:cNvSpPr>
          <p:nvPr>
            <p:ph type="ftr" sz="quarter" idx="17"/>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pl-PL" smtClean="0"/>
              <a:t>Kliknij, aby edytować style wzorca tekstu</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13" name="Date Placeholder 12"/>
          <p:cNvSpPr>
            <a:spLocks noGrp="1"/>
          </p:cNvSpPr>
          <p:nvPr>
            <p:ph type="dt" sz="half" idx="14"/>
          </p:nvPr>
        </p:nvSpPr>
        <p:spPr/>
        <p:txBody>
          <a:bodyPr/>
          <a:lstStyle/>
          <a:p>
            <a:fld id="{10BF0CFB-D0BD-422F-9B15-15E950DAEB19}" type="datetimeFigureOut">
              <a:rPr lang="pl-PL" smtClean="0"/>
              <a:t>2016-06-19</a:t>
            </a:fld>
            <a:endParaRPr lang="pl-PL"/>
          </a:p>
        </p:txBody>
      </p:sp>
      <p:sp>
        <p:nvSpPr>
          <p:cNvPr id="20" name="Slide Number Placeholder 19"/>
          <p:cNvSpPr>
            <a:spLocks noGrp="1"/>
          </p:cNvSpPr>
          <p:nvPr>
            <p:ph type="sldNum" sz="quarter" idx="15"/>
          </p:nvPr>
        </p:nvSpPr>
        <p:spPr/>
        <p:txBody>
          <a:bodyPr/>
          <a:lstStyle/>
          <a:p>
            <a:fld id="{DCCA262C-DC45-4212-8646-C8929DF3F685}" type="slidenum">
              <a:rPr lang="pl-PL" smtClean="0"/>
              <a:t>‹#›</a:t>
            </a:fld>
            <a:endParaRPr lang="pl-PL"/>
          </a:p>
        </p:txBody>
      </p:sp>
      <p:sp>
        <p:nvSpPr>
          <p:cNvPr id="21" name="Footer Placeholder 20"/>
          <p:cNvSpPr>
            <a:spLocks noGrp="1"/>
          </p:cNvSpPr>
          <p:nvPr>
            <p:ph type="ftr" sz="quarter" idx="16"/>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0BF0CFB-D0BD-422F-9B15-15E950DAEB19}" type="datetimeFigureOut">
              <a:rPr lang="pl-PL" smtClean="0"/>
              <a:t>2016-06-19</a:t>
            </a:fld>
            <a:endParaRPr lang="pl-PL"/>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pl-PL"/>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DCCA262C-DC45-4212-8646-C8929DF3F685}"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009442" y="2852936"/>
            <a:ext cx="7117180" cy="2448272"/>
          </a:xfrm>
        </p:spPr>
        <p:txBody>
          <a:bodyPr>
            <a:normAutofit fontScale="85000" lnSpcReduction="20000"/>
          </a:bodyPr>
          <a:lstStyle/>
          <a:p>
            <a:pPr algn="ctr"/>
            <a:r>
              <a:rPr lang="pl-PL" sz="2800" b="1" dirty="0" smtClean="0">
                <a:latin typeface="Cambria" panose="02040503050406030204" pitchFamily="18" charset="0"/>
              </a:rPr>
              <a:t>Projekt gimnazjalny 2015/2016</a:t>
            </a:r>
          </a:p>
          <a:p>
            <a:endParaRPr lang="pl-PL" dirty="0" smtClean="0"/>
          </a:p>
          <a:p>
            <a:endParaRPr lang="pl-PL" dirty="0"/>
          </a:p>
          <a:p>
            <a:endParaRPr lang="pl-PL" dirty="0" smtClean="0"/>
          </a:p>
          <a:p>
            <a:r>
              <a:rPr lang="pl-PL" b="1" dirty="0" smtClean="0"/>
              <a:t>Autorzy projektu:                                          Opiekun:</a:t>
            </a:r>
          </a:p>
          <a:p>
            <a:r>
              <a:rPr lang="pl-PL" dirty="0" smtClean="0"/>
              <a:t>- Cyprian Kostka                                          - mgr R. Gut</a:t>
            </a:r>
            <a:br>
              <a:rPr lang="pl-PL" dirty="0" smtClean="0"/>
            </a:br>
            <a:r>
              <a:rPr lang="pl-PL" dirty="0" smtClean="0"/>
              <a:t>- Antoni </a:t>
            </a:r>
            <a:r>
              <a:rPr lang="pl-PL" dirty="0" err="1" smtClean="0"/>
              <a:t>Selwat</a:t>
            </a:r>
            <a:endParaRPr lang="pl-PL" dirty="0"/>
          </a:p>
        </p:txBody>
      </p:sp>
      <p:sp>
        <p:nvSpPr>
          <p:cNvPr id="2" name="Tytuł 1"/>
          <p:cNvSpPr>
            <a:spLocks noGrp="1"/>
          </p:cNvSpPr>
          <p:nvPr>
            <p:ph type="title"/>
          </p:nvPr>
        </p:nvSpPr>
        <p:spPr>
          <a:xfrm>
            <a:off x="1009442" y="764705"/>
            <a:ext cx="7117180" cy="1152127"/>
          </a:xfrm>
        </p:spPr>
        <p:txBody>
          <a:bodyPr>
            <a:normAutofit fontScale="90000"/>
          </a:bodyPr>
          <a:lstStyle/>
          <a:p>
            <a:pPr algn="ctr"/>
            <a:r>
              <a:rPr lang="pl-PL" b="1" dirty="0" smtClean="0">
                <a:latin typeface="Cambria" panose="02040503050406030204" pitchFamily="18" charset="0"/>
              </a:rPr>
              <a:t>Jak wygląda moje DNA</a:t>
            </a:r>
            <a:endParaRPr lang="pl-PL" b="1" dirty="0">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052736"/>
            <a:ext cx="1633292" cy="17206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23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95536" y="2060848"/>
            <a:ext cx="8180014" cy="1656184"/>
          </a:xfrm>
        </p:spPr>
        <p:txBody>
          <a:bodyPr>
            <a:normAutofit/>
          </a:bodyPr>
          <a:lstStyle/>
          <a:p>
            <a:pPr algn="ctr"/>
            <a:r>
              <a:rPr lang="pl-PL" sz="2400" dirty="0" smtClean="0">
                <a:latin typeface="Cambria" panose="02040503050406030204" pitchFamily="18" charset="0"/>
              </a:rPr>
              <a:t>Postaramy się zobaczyć i odpowiedzieć na pytanie:</a:t>
            </a:r>
            <a:br>
              <a:rPr lang="pl-PL" sz="2400" dirty="0" smtClean="0">
                <a:latin typeface="Cambria" panose="02040503050406030204" pitchFamily="18" charset="0"/>
              </a:rPr>
            </a:br>
            <a:r>
              <a:rPr lang="pl-PL" sz="2400" dirty="0" smtClean="0">
                <a:latin typeface="Cambria" panose="02040503050406030204" pitchFamily="18" charset="0"/>
              </a:rPr>
              <a:t> </a:t>
            </a:r>
            <a:r>
              <a:rPr lang="pl-PL" sz="2400" dirty="0">
                <a:latin typeface="Cambria" panose="02040503050406030204" pitchFamily="18" charset="0"/>
              </a:rPr>
              <a:t>Jak wygląda moje DNA?</a:t>
            </a:r>
          </a:p>
        </p:txBody>
      </p:sp>
      <p:sp>
        <p:nvSpPr>
          <p:cNvPr id="3" name="Tytuł 2"/>
          <p:cNvSpPr>
            <a:spLocks noGrp="1"/>
          </p:cNvSpPr>
          <p:nvPr>
            <p:ph type="title"/>
          </p:nvPr>
        </p:nvSpPr>
        <p:spPr>
          <a:xfrm>
            <a:off x="352426" y="457201"/>
            <a:ext cx="8180014" cy="1243607"/>
          </a:xfrm>
        </p:spPr>
        <p:txBody>
          <a:bodyPr>
            <a:normAutofit fontScale="90000"/>
          </a:bodyPr>
          <a:lstStyle/>
          <a:p>
            <a:pPr algn="just"/>
            <a:r>
              <a:rPr lang="pl-PL" sz="2000" b="0" dirty="0" smtClean="0">
                <a:solidFill>
                  <a:schemeClr val="tx1"/>
                </a:solidFill>
                <a:latin typeface="Cambria" panose="02040503050406030204" pitchFamily="18" charset="0"/>
              </a:rPr>
              <a:t>	</a:t>
            </a:r>
            <a:r>
              <a:rPr lang="pl-PL" sz="2000" dirty="0" smtClean="0">
                <a:solidFill>
                  <a:schemeClr val="tx1"/>
                </a:solidFill>
                <a:latin typeface="Cambria" panose="02040503050406030204" pitchFamily="18" charset="0"/>
              </a:rPr>
              <a:t>Dzisiaj</a:t>
            </a:r>
            <a:r>
              <a:rPr lang="pl-PL" dirty="0" smtClean="0">
                <a:solidFill>
                  <a:schemeClr val="tx1"/>
                </a:solidFill>
                <a:latin typeface="Cambria" panose="02040503050406030204" pitchFamily="18" charset="0"/>
              </a:rPr>
              <a:t> </a:t>
            </a:r>
            <a:r>
              <a:rPr lang="pl-PL" sz="2200" dirty="0">
                <a:solidFill>
                  <a:schemeClr val="tx1"/>
                </a:solidFill>
                <a:latin typeface="Cambria" panose="02040503050406030204" pitchFamily="18" charset="0"/>
              </a:rPr>
              <a:t>przeniesiemy się do laboratorium i zamienimy </a:t>
            </a:r>
            <a:r>
              <a:rPr lang="pl-PL" sz="2200" dirty="0" smtClean="0">
                <a:solidFill>
                  <a:schemeClr val="tx1"/>
                </a:solidFill>
                <a:latin typeface="Cambria" panose="02040503050406030204" pitchFamily="18" charset="0"/>
              </a:rPr>
              <a:t/>
            </a:r>
            <a:br>
              <a:rPr lang="pl-PL" sz="2200" dirty="0" smtClean="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w </a:t>
            </a:r>
            <a:r>
              <a:rPr lang="pl-PL" sz="2000" dirty="0">
                <a:solidFill>
                  <a:schemeClr val="tx1"/>
                </a:solidFill>
                <a:latin typeface="Cambria" panose="02040503050406030204" pitchFamily="18" charset="0"/>
              </a:rPr>
              <a:t>naukowców. Czym dokładnie będziemy się zajmować?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201"/>
          <a:stretch/>
        </p:blipFill>
        <p:spPr bwMode="auto">
          <a:xfrm>
            <a:off x="2483768" y="3212976"/>
            <a:ext cx="3649893" cy="356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193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95536" y="3284984"/>
            <a:ext cx="7819974" cy="1368152"/>
          </a:xfrm>
        </p:spPr>
        <p:txBody>
          <a:bodyPr>
            <a:normAutofit/>
          </a:bodyPr>
          <a:lstStyle/>
          <a:p>
            <a:r>
              <a:rPr lang="pl-PL" i="0" dirty="0">
                <a:latin typeface="Cambria" panose="02040503050406030204" pitchFamily="18" charset="0"/>
              </a:rPr>
              <a:t>Wiemy już, że DNA jest w </a:t>
            </a:r>
            <a:r>
              <a:rPr lang="pl-PL" i="0" dirty="0" smtClean="0">
                <a:latin typeface="Cambria" panose="02040503050406030204" pitchFamily="18" charset="0"/>
              </a:rPr>
              <a:t>każdej komórce </a:t>
            </a:r>
            <a:r>
              <a:rPr lang="pl-PL" i="0" dirty="0">
                <a:latin typeface="Cambria" panose="02040503050406030204" pitchFamily="18" charset="0"/>
              </a:rPr>
              <a:t>naszego ciała. Jest więc też w ślinie. I teraz będziecie mieli okazje je zobaczyć.</a:t>
            </a:r>
          </a:p>
        </p:txBody>
      </p:sp>
      <p:sp>
        <p:nvSpPr>
          <p:cNvPr id="3" name="Tytuł 2"/>
          <p:cNvSpPr>
            <a:spLocks noGrp="1"/>
          </p:cNvSpPr>
          <p:nvPr>
            <p:ph type="title"/>
          </p:nvPr>
        </p:nvSpPr>
        <p:spPr>
          <a:xfrm>
            <a:off x="827584" y="457200"/>
            <a:ext cx="7776864" cy="2755776"/>
          </a:xfrm>
        </p:spPr>
        <p:txBody>
          <a:bodyPr>
            <a:normAutofit fontScale="90000"/>
          </a:bodyPr>
          <a:lstStyle/>
          <a:p>
            <a:pPr algn="ctr"/>
            <a:r>
              <a:rPr lang="pl-PL" sz="3600" dirty="0" smtClean="0">
                <a:solidFill>
                  <a:schemeClr val="tx1"/>
                </a:solidFill>
                <a:latin typeface="Cambria" panose="02040503050406030204" pitchFamily="18" charset="0"/>
              </a:rPr>
              <a:t>Jak </a:t>
            </a:r>
            <a:r>
              <a:rPr lang="pl-PL" sz="3600" dirty="0">
                <a:solidFill>
                  <a:schemeClr val="tx1"/>
                </a:solidFill>
                <a:latin typeface="Cambria" panose="02040503050406030204" pitchFamily="18" charset="0"/>
              </a:rPr>
              <a:t>wyodrębnić </a:t>
            </a:r>
            <a:r>
              <a:rPr lang="pl-PL" sz="3600" dirty="0" smtClean="0">
                <a:solidFill>
                  <a:schemeClr val="tx1"/>
                </a:solidFill>
                <a:latin typeface="Cambria" panose="02040503050406030204" pitchFamily="18" charset="0"/>
              </a:rPr>
              <a:t>DNA</a:t>
            </a:r>
            <a:br>
              <a:rPr lang="pl-PL" sz="3600" dirty="0" smtClean="0">
                <a:solidFill>
                  <a:schemeClr val="tx1"/>
                </a:solidFill>
                <a:latin typeface="Cambria" panose="02040503050406030204" pitchFamily="18" charset="0"/>
              </a:rPr>
            </a:br>
            <a:r>
              <a:rPr lang="pl-PL" sz="3600" dirty="0" smtClean="0">
                <a:solidFill>
                  <a:schemeClr val="tx1"/>
                </a:solidFill>
                <a:latin typeface="Cambria" panose="02040503050406030204" pitchFamily="18" charset="0"/>
              </a:rPr>
              <a:t> </a:t>
            </a:r>
            <a:r>
              <a:rPr lang="pl-PL" sz="3600" dirty="0">
                <a:solidFill>
                  <a:schemeClr val="tx1"/>
                </a:solidFill>
                <a:latin typeface="Cambria" panose="02040503050406030204" pitchFamily="18" charset="0"/>
              </a:rPr>
              <a:t>z </a:t>
            </a:r>
            <a:r>
              <a:rPr lang="pl-PL" sz="3600" dirty="0" smtClean="0">
                <a:solidFill>
                  <a:schemeClr val="tx1"/>
                </a:solidFill>
                <a:latin typeface="Cambria" panose="02040503050406030204" pitchFamily="18" charset="0"/>
              </a:rPr>
              <a:t>truskawki i kiwi?</a:t>
            </a:r>
            <a:br>
              <a:rPr lang="pl-PL" sz="3600" dirty="0" smtClean="0">
                <a:solidFill>
                  <a:schemeClr val="tx1"/>
                </a:solidFill>
                <a:latin typeface="Cambria" panose="02040503050406030204" pitchFamily="18" charset="0"/>
              </a:rPr>
            </a:br>
            <a:r>
              <a:rPr lang="pl-PL" sz="3600" dirty="0">
                <a:solidFill>
                  <a:schemeClr val="tx1"/>
                </a:solidFill>
                <a:latin typeface="Cambria" panose="02040503050406030204" pitchFamily="18" charset="0"/>
              </a:rPr>
              <a:t/>
            </a:r>
            <a:br>
              <a:rPr lang="pl-PL" sz="3600" dirty="0">
                <a:solidFill>
                  <a:schemeClr val="tx1"/>
                </a:solidFill>
                <a:latin typeface="Cambria" panose="02040503050406030204" pitchFamily="18" charset="0"/>
              </a:rPr>
            </a:br>
            <a:r>
              <a:rPr lang="pl-PL" sz="2000" dirty="0">
                <a:solidFill>
                  <a:schemeClr val="tx1"/>
                </a:solidFill>
                <a:latin typeface="Cambria" panose="02040503050406030204" pitchFamily="18" charset="0"/>
              </a:rPr>
              <a:t>Naukowcy wiedzą jak wyizolować DNA z komórki. Wbrew pozorom, nie jest to trudne i nie wymaga specjalistycznego sprzętu. Po tym doświadczeniu </a:t>
            </a:r>
            <a:r>
              <a:rPr lang="pl-PL" sz="2000" dirty="0" smtClean="0">
                <a:solidFill>
                  <a:schemeClr val="tx1"/>
                </a:solidFill>
                <a:latin typeface="Cambria" panose="02040503050406030204" pitchFamily="18" charset="0"/>
              </a:rPr>
              <a:t>będziecie mogli </a:t>
            </a:r>
            <a:r>
              <a:rPr lang="pl-PL" sz="2000" dirty="0">
                <a:solidFill>
                  <a:schemeClr val="tx1"/>
                </a:solidFill>
                <a:latin typeface="Cambria" panose="02040503050406030204" pitchFamily="18" charset="0"/>
              </a:rPr>
              <a:t>sami izolować swoje własne DNA. </a:t>
            </a:r>
            <a:r>
              <a:rPr lang="pl-PL" sz="2000" dirty="0" smtClean="0">
                <a:solidFill>
                  <a:schemeClr val="tx1"/>
                </a:solidFill>
                <a:latin typeface="Cambria" panose="02040503050406030204" pitchFamily="18" charset="0"/>
              </a:rPr>
              <a:t/>
            </a:r>
            <a:br>
              <a:rPr lang="pl-PL" sz="2000" dirty="0" smtClean="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Patrzcie </a:t>
            </a:r>
            <a:r>
              <a:rPr lang="pl-PL" sz="2000" dirty="0">
                <a:solidFill>
                  <a:schemeClr val="tx1"/>
                </a:solidFill>
                <a:latin typeface="Cambria" panose="02040503050406030204" pitchFamily="18" charset="0"/>
              </a:rPr>
              <a:t>więc uważnie jak to zrobić, krok po kroku.</a:t>
            </a:r>
            <a:br>
              <a:rPr lang="pl-PL" sz="2000" dirty="0">
                <a:solidFill>
                  <a:schemeClr val="tx1"/>
                </a:solidFill>
                <a:latin typeface="Cambria" panose="02040503050406030204" pitchFamily="18" charset="0"/>
              </a:rPr>
            </a:br>
            <a:endParaRPr lang="pl-PL"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894513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smtClean="0"/>
              <a:t> </a:t>
            </a:r>
            <a:endParaRPr lang="pl-PL" dirty="0"/>
          </a:p>
        </p:txBody>
      </p:sp>
      <p:sp>
        <p:nvSpPr>
          <p:cNvPr id="3" name="Tytuł 2"/>
          <p:cNvSpPr>
            <a:spLocks noGrp="1"/>
          </p:cNvSpPr>
          <p:nvPr>
            <p:ph type="title"/>
          </p:nvPr>
        </p:nvSpPr>
        <p:spPr>
          <a:xfrm>
            <a:off x="352426" y="457200"/>
            <a:ext cx="8252022" cy="2438399"/>
          </a:xfrm>
        </p:spPr>
        <p:txBody>
          <a:bodyPr>
            <a:normAutofit/>
          </a:bodyPr>
          <a:lstStyle/>
          <a:p>
            <a:pPr algn="ctr"/>
            <a:r>
              <a:rPr lang="pl-PL" dirty="0" smtClean="0">
                <a:latin typeface="Cambria" panose="02040503050406030204" pitchFamily="18" charset="0"/>
              </a:rPr>
              <a:t>Dziękujemy za uwagę</a:t>
            </a:r>
            <a:endParaRPr lang="pl-PL" dirty="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159836"/>
            <a:ext cx="4121389" cy="29334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65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52426" y="1844824"/>
            <a:ext cx="8180014" cy="2419574"/>
          </a:xfrm>
        </p:spPr>
        <p:txBody>
          <a:bodyPr/>
          <a:lstStyle/>
          <a:p>
            <a:pPr marL="342900" indent="-342900">
              <a:buFontTx/>
              <a:buChar char="-"/>
            </a:pPr>
            <a:r>
              <a:rPr lang="pl-PL" i="0" dirty="0" smtClean="0">
                <a:latin typeface="Cambria" panose="02040503050406030204" pitchFamily="18" charset="0"/>
              </a:rPr>
              <a:t>Poznanie budowy DNA i chromosomu.</a:t>
            </a:r>
          </a:p>
          <a:p>
            <a:pPr marL="342900" indent="-342900">
              <a:buFontTx/>
              <a:buChar char="-"/>
            </a:pPr>
            <a:r>
              <a:rPr lang="pl-PL" i="0" dirty="0" smtClean="0">
                <a:latin typeface="Cambria" panose="02040503050406030204" pitchFamily="18" charset="0"/>
              </a:rPr>
              <a:t>Wyizolowanie DNA z </a:t>
            </a:r>
            <a:r>
              <a:rPr lang="pl-PL" i="0" dirty="0" smtClean="0">
                <a:latin typeface="Cambria" panose="02040503050406030204" pitchFamily="18" charset="0"/>
              </a:rPr>
              <a:t>truskawki i kiwi</a:t>
            </a:r>
            <a:r>
              <a:rPr lang="pl-PL" i="0" dirty="0" smtClean="0">
                <a:latin typeface="Cambria" panose="02040503050406030204" pitchFamily="18" charset="0"/>
              </a:rPr>
              <a:t>.</a:t>
            </a:r>
            <a:endParaRPr lang="pl-PL" i="0" dirty="0" smtClean="0">
              <a:latin typeface="Cambria" panose="02040503050406030204" pitchFamily="18" charset="0"/>
            </a:endParaRPr>
          </a:p>
          <a:p>
            <a:pPr marL="342900" indent="-342900">
              <a:buFontTx/>
              <a:buChar char="-"/>
            </a:pPr>
            <a:r>
              <a:rPr lang="pl-PL" i="0" dirty="0" smtClean="0">
                <a:latin typeface="Cambria" panose="02040503050406030204" pitchFamily="18" charset="0"/>
              </a:rPr>
              <a:t>Doskonalenie umiejętności badawczych.</a:t>
            </a:r>
          </a:p>
          <a:p>
            <a:pPr marL="342900" indent="-342900">
              <a:buFontTx/>
              <a:buChar char="-"/>
            </a:pPr>
            <a:r>
              <a:rPr lang="pl-PL" i="0" dirty="0" smtClean="0">
                <a:latin typeface="Cambria" panose="02040503050406030204" pitchFamily="18" charset="0"/>
              </a:rPr>
              <a:t>Rozwijanie zainteresowań i pasji biologicznych.</a:t>
            </a:r>
            <a:endParaRPr lang="pl-PL" i="0" dirty="0">
              <a:latin typeface="Cambria" panose="02040503050406030204" pitchFamily="18" charset="0"/>
            </a:endParaRPr>
          </a:p>
        </p:txBody>
      </p:sp>
      <p:sp>
        <p:nvSpPr>
          <p:cNvPr id="3" name="Tytuł 2"/>
          <p:cNvSpPr>
            <a:spLocks noGrp="1"/>
          </p:cNvSpPr>
          <p:nvPr>
            <p:ph type="title"/>
          </p:nvPr>
        </p:nvSpPr>
        <p:spPr>
          <a:xfrm>
            <a:off x="352426" y="457201"/>
            <a:ext cx="7680960" cy="1099592"/>
          </a:xfrm>
        </p:spPr>
        <p:txBody>
          <a:bodyPr>
            <a:normAutofit/>
          </a:bodyPr>
          <a:lstStyle/>
          <a:p>
            <a:pPr algn="ctr"/>
            <a:r>
              <a:rPr lang="pl-PL" sz="4000" dirty="0" smtClean="0">
                <a:solidFill>
                  <a:schemeClr val="tx1"/>
                </a:solidFill>
                <a:latin typeface="Cambria" panose="02040503050406030204" pitchFamily="18" charset="0"/>
              </a:rPr>
              <a:t>Cele projektu:</a:t>
            </a:r>
            <a:endParaRPr lang="pl-PL" sz="4000" dirty="0">
              <a:solidFill>
                <a:schemeClr val="tx1"/>
              </a:solidFill>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05064"/>
            <a:ext cx="3143426" cy="18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98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52426" y="1412776"/>
            <a:ext cx="8468046" cy="1656184"/>
          </a:xfrm>
        </p:spPr>
        <p:txBody>
          <a:bodyPr>
            <a:normAutofit fontScale="70000" lnSpcReduction="20000"/>
          </a:bodyPr>
          <a:lstStyle/>
          <a:p>
            <a:pPr algn="just"/>
            <a:r>
              <a:rPr lang="pl-PL" dirty="0" smtClean="0"/>
              <a:t>	</a:t>
            </a:r>
            <a:r>
              <a:rPr lang="pl-PL" sz="2400" i="0" dirty="0" smtClean="0">
                <a:latin typeface="Cambria" panose="02040503050406030204" pitchFamily="18" charset="0"/>
              </a:rPr>
              <a:t>Na początku było morze, źródło wszelkiego życia. Podobno pierwsze komórki powstały ponad 4 miliardy lat temu prawdopodobnie w wyniku połączenia się ze sobą związków organicznych pływających w morzu. Jednakże sposób powstania pierwszych komórek nie jest jednoznacznie ustalony. Pewne jest natomiast, że pierwsze komórki były bez jąder. Miały one rozproszony materiał genetyczny. Później do komórki wniknęły bakterie, które umiały oddychać tlenem. Taki był początek powstania komórek.</a:t>
            </a:r>
            <a:endParaRPr lang="pl-PL" sz="2400" i="0" dirty="0">
              <a:latin typeface="Cambria" panose="02040503050406030204" pitchFamily="18" charset="0"/>
            </a:endParaRPr>
          </a:p>
        </p:txBody>
      </p:sp>
      <p:sp>
        <p:nvSpPr>
          <p:cNvPr id="3" name="Tytuł 2"/>
          <p:cNvSpPr>
            <a:spLocks noGrp="1"/>
          </p:cNvSpPr>
          <p:nvPr>
            <p:ph type="title"/>
          </p:nvPr>
        </p:nvSpPr>
        <p:spPr>
          <a:xfrm>
            <a:off x="352426" y="457201"/>
            <a:ext cx="7680960" cy="739551"/>
          </a:xfrm>
        </p:spPr>
        <p:txBody>
          <a:bodyPr>
            <a:normAutofit/>
          </a:bodyPr>
          <a:lstStyle/>
          <a:p>
            <a:pPr algn="ctr"/>
            <a:r>
              <a:rPr lang="pl-PL" sz="4000" dirty="0" smtClean="0">
                <a:latin typeface="Cambria" panose="02040503050406030204" pitchFamily="18" charset="0"/>
              </a:rPr>
              <a:t>Zacznijmy od początku</a:t>
            </a:r>
            <a:endParaRPr lang="pl-PL" sz="4000" dirty="0">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73016"/>
            <a:ext cx="4715555" cy="30965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79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52426" y="2895600"/>
            <a:ext cx="8035998" cy="1368798"/>
          </a:xfrm>
        </p:spPr>
        <p:txBody>
          <a:bodyPr/>
          <a:lstStyle/>
          <a:p>
            <a:r>
              <a:rPr lang="pl-PL" dirty="0" smtClean="0"/>
              <a:t> </a:t>
            </a:r>
            <a:endParaRPr lang="pl-PL" dirty="0"/>
          </a:p>
        </p:txBody>
      </p:sp>
      <p:sp>
        <p:nvSpPr>
          <p:cNvPr id="3" name="Tytuł 2"/>
          <p:cNvSpPr>
            <a:spLocks noGrp="1"/>
          </p:cNvSpPr>
          <p:nvPr>
            <p:ph type="title"/>
          </p:nvPr>
        </p:nvSpPr>
        <p:spPr>
          <a:xfrm>
            <a:off x="352426" y="457200"/>
            <a:ext cx="8252022" cy="2755775"/>
          </a:xfrm>
        </p:spPr>
        <p:txBody>
          <a:bodyPr>
            <a:noAutofit/>
          </a:bodyPr>
          <a:lstStyle/>
          <a:p>
            <a:pPr algn="just"/>
            <a:r>
              <a:rPr lang="pl-PL" sz="1400" dirty="0" smtClean="0">
                <a:latin typeface="Cambria" panose="02040503050406030204" pitchFamily="18" charset="0"/>
              </a:rPr>
              <a:t>	</a:t>
            </a:r>
            <a:r>
              <a:rPr lang="pl-PL" sz="1400" dirty="0" smtClean="0">
                <a:solidFill>
                  <a:schemeClr val="tx1"/>
                </a:solidFill>
                <a:latin typeface="Cambria" panose="02040503050406030204" pitchFamily="18" charset="0"/>
              </a:rPr>
              <a:t>Następnie zaczęło się tworzyć jądro komórkowe czyli centrum dowodzenia komórki. „Połknięte” bakterie natomiast stały się centrum energetycznym czyli mitochondriami. </a:t>
            </a:r>
            <a:r>
              <a:rPr lang="pl-PL" sz="1400" dirty="0">
                <a:solidFill>
                  <a:schemeClr val="tx1"/>
                </a:solidFill>
                <a:latin typeface="Cambria" panose="02040503050406030204" pitchFamily="18" charset="0"/>
              </a:rPr>
              <a:t>N</a:t>
            </a:r>
            <a:r>
              <a:rPr lang="pl-PL" sz="1400" dirty="0" smtClean="0">
                <a:solidFill>
                  <a:schemeClr val="tx1"/>
                </a:solidFill>
                <a:latin typeface="Cambria" panose="02040503050406030204" pitchFamily="18" charset="0"/>
              </a:rPr>
              <a:t>a koniec komórka eukariotyczna podzieliła się na następujące rodzaje: na komórkę roślinną, zwierzęcą </a:t>
            </a:r>
            <a:br>
              <a:rPr lang="pl-PL" sz="1400" dirty="0" smtClean="0">
                <a:solidFill>
                  <a:schemeClr val="tx1"/>
                </a:solidFill>
                <a:latin typeface="Cambria" panose="02040503050406030204" pitchFamily="18" charset="0"/>
              </a:rPr>
            </a:br>
            <a:r>
              <a:rPr lang="pl-PL" sz="1400" dirty="0" smtClean="0">
                <a:solidFill>
                  <a:schemeClr val="tx1"/>
                </a:solidFill>
                <a:latin typeface="Cambria" panose="02040503050406030204" pitchFamily="18" charset="0"/>
              </a:rPr>
              <a:t>i grzybową. </a:t>
            </a:r>
            <a:r>
              <a:rPr lang="pl-PL" sz="1400" dirty="0">
                <a:solidFill>
                  <a:schemeClr val="tx1"/>
                </a:solidFill>
                <a:latin typeface="Cambria" panose="02040503050406030204" pitchFamily="18" charset="0"/>
              </a:rPr>
              <a:t>Czym się </a:t>
            </a:r>
            <a:r>
              <a:rPr lang="pl-PL" sz="1400" dirty="0" smtClean="0">
                <a:solidFill>
                  <a:schemeClr val="tx1"/>
                </a:solidFill>
                <a:latin typeface="Cambria" panose="02040503050406030204" pitchFamily="18" charset="0"/>
              </a:rPr>
              <a:t>różni komórka </a:t>
            </a:r>
            <a:r>
              <a:rPr lang="pl-PL" sz="1400" dirty="0">
                <a:solidFill>
                  <a:schemeClr val="tx1"/>
                </a:solidFill>
                <a:latin typeface="Cambria" panose="02040503050406030204" pitchFamily="18" charset="0"/>
              </a:rPr>
              <a:t>roślinna od zwierzęcej (oraz jaki ma to wpływ na </a:t>
            </a:r>
            <a:r>
              <a:rPr lang="pl-PL" sz="1400" dirty="0" smtClean="0">
                <a:solidFill>
                  <a:schemeClr val="tx1"/>
                </a:solidFill>
                <a:latin typeface="Cambria" panose="02040503050406030204" pitchFamily="18" charset="0"/>
              </a:rPr>
              <a:t>procedurę izolacji DNA</a:t>
            </a:r>
            <a:r>
              <a:rPr lang="pl-PL" sz="1400" dirty="0">
                <a:solidFill>
                  <a:schemeClr val="tx1"/>
                </a:solidFill>
                <a:latin typeface="Cambria" panose="02040503050406030204" pitchFamily="18" charset="0"/>
              </a:rPr>
              <a:t>)? </a:t>
            </a:r>
            <a:br>
              <a:rPr lang="pl-PL" sz="1400" dirty="0">
                <a:solidFill>
                  <a:schemeClr val="tx1"/>
                </a:solidFill>
                <a:latin typeface="Cambria" panose="02040503050406030204" pitchFamily="18" charset="0"/>
              </a:rPr>
            </a:br>
            <a:r>
              <a:rPr lang="pl-PL" sz="1400" dirty="0">
                <a:solidFill>
                  <a:schemeClr val="tx1"/>
                </a:solidFill>
                <a:latin typeface="Cambria" panose="02040503050406030204" pitchFamily="18" charset="0"/>
              </a:rPr>
              <a:t> </a:t>
            </a:r>
            <a:br>
              <a:rPr lang="pl-PL" sz="1400" dirty="0">
                <a:solidFill>
                  <a:schemeClr val="tx1"/>
                </a:solidFill>
                <a:latin typeface="Cambria" panose="02040503050406030204" pitchFamily="18" charset="0"/>
              </a:rPr>
            </a:br>
            <a:r>
              <a:rPr lang="pl-PL" sz="1400" dirty="0">
                <a:solidFill>
                  <a:schemeClr val="tx1"/>
                </a:solidFill>
                <a:latin typeface="Cambria" panose="02040503050406030204" pitchFamily="18" charset="0"/>
              </a:rPr>
              <a:t>Zarówno komórka roślinna jak i zwierzęca, otoczone są cienką błoną komórkową </a:t>
            </a:r>
            <a:r>
              <a:rPr lang="pl-PL" sz="1400" dirty="0" smtClean="0">
                <a:solidFill>
                  <a:schemeClr val="tx1"/>
                </a:solidFill>
                <a:latin typeface="Cambria" panose="02040503050406030204" pitchFamily="18" charset="0"/>
              </a:rPr>
              <a:t>zbudowaną</a:t>
            </a:r>
            <a:br>
              <a:rPr lang="pl-PL" sz="1400" dirty="0" smtClean="0">
                <a:solidFill>
                  <a:schemeClr val="tx1"/>
                </a:solidFill>
                <a:latin typeface="Cambria" panose="02040503050406030204" pitchFamily="18" charset="0"/>
              </a:rPr>
            </a:br>
            <a:r>
              <a:rPr lang="pl-PL" sz="1400" dirty="0" smtClean="0">
                <a:solidFill>
                  <a:schemeClr val="tx1"/>
                </a:solidFill>
                <a:latin typeface="Cambria" panose="02040503050406030204" pitchFamily="18" charset="0"/>
              </a:rPr>
              <a:t> </a:t>
            </a:r>
            <a:r>
              <a:rPr lang="pl-PL" sz="1400" dirty="0">
                <a:solidFill>
                  <a:schemeClr val="tx1"/>
                </a:solidFill>
                <a:latin typeface="Cambria" panose="02040503050406030204" pitchFamily="18" charset="0"/>
              </a:rPr>
              <a:t>z tłuszczów i białek. Ale komórka roślinna otoczona jest jeszcze na zewnątrz dodatkowo grubą i twardą ścianą komórkową, zbudowaną z celulozy. To dlatego, podczas izolacji DNA z komórek roślinnych (np. z brokułu</a:t>
            </a:r>
            <a:r>
              <a:rPr lang="pl-PL" sz="1400" dirty="0" smtClean="0">
                <a:solidFill>
                  <a:schemeClr val="tx1"/>
                </a:solidFill>
                <a:latin typeface="Cambria" panose="02040503050406030204" pitchFamily="18" charset="0"/>
              </a:rPr>
              <a:t>) </a:t>
            </a:r>
            <a:r>
              <a:rPr lang="pl-PL" sz="1400" dirty="0">
                <a:solidFill>
                  <a:schemeClr val="tx1"/>
                </a:solidFill>
                <a:latin typeface="Cambria" panose="02040503050406030204" pitchFamily="18" charset="0"/>
              </a:rPr>
              <a:t>należy je najpierw rozdrobnić mechanicznie, aby poprzecinać jak najwięcej ścian komórkowych. W przypadku komórek zwierzęcych ten etap jest </a:t>
            </a:r>
            <a:r>
              <a:rPr lang="pl-PL" sz="1400" dirty="0" smtClean="0">
                <a:solidFill>
                  <a:schemeClr val="tx1"/>
                </a:solidFill>
                <a:latin typeface="Cambria" panose="02040503050406030204" pitchFamily="18" charset="0"/>
              </a:rPr>
              <a:t>niepotrzebny.</a:t>
            </a:r>
            <a:endParaRPr lang="pl-PL" sz="1400" dirty="0">
              <a:solidFill>
                <a:schemeClr val="tx1"/>
              </a:solidFill>
              <a:latin typeface="Cambria" panose="020405030504060302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4350562" cy="32663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447" y="3429000"/>
            <a:ext cx="4340565" cy="32588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59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52426" y="2895600"/>
            <a:ext cx="8396038" cy="1368798"/>
          </a:xfrm>
        </p:spPr>
        <p:txBody>
          <a:bodyPr/>
          <a:lstStyle/>
          <a:p>
            <a:r>
              <a:rPr lang="pl-PL" dirty="0" smtClean="0">
                <a:latin typeface="Cambria" panose="02040503050406030204" pitchFamily="18" charset="0"/>
              </a:rPr>
              <a:t>Czy wiecie, że…</a:t>
            </a:r>
            <a:br>
              <a:rPr lang="pl-PL" dirty="0" smtClean="0">
                <a:latin typeface="Cambria" panose="02040503050406030204" pitchFamily="18" charset="0"/>
              </a:rPr>
            </a:br>
            <a:r>
              <a:rPr lang="pl-PL" dirty="0" smtClean="0">
                <a:latin typeface="Cambria" panose="02040503050406030204" pitchFamily="18" charset="0"/>
              </a:rPr>
              <a:t>-by zobaczyć komórkę gołym okiem, człowiek musiałby mieć 500 metrów, a komórka byłaby wielkości główki od szpilki.</a:t>
            </a:r>
            <a:endParaRPr lang="pl-PL" dirty="0">
              <a:latin typeface="Cambria" panose="02040503050406030204" pitchFamily="18" charset="0"/>
            </a:endParaRPr>
          </a:p>
        </p:txBody>
      </p:sp>
      <p:sp>
        <p:nvSpPr>
          <p:cNvPr id="3" name="Tytuł 2"/>
          <p:cNvSpPr>
            <a:spLocks noGrp="1"/>
          </p:cNvSpPr>
          <p:nvPr>
            <p:ph type="title"/>
          </p:nvPr>
        </p:nvSpPr>
        <p:spPr>
          <a:xfrm>
            <a:off x="352426" y="457201"/>
            <a:ext cx="8180014" cy="1963688"/>
          </a:xfrm>
        </p:spPr>
        <p:txBody>
          <a:bodyPr>
            <a:normAutofit/>
          </a:bodyPr>
          <a:lstStyle/>
          <a:p>
            <a:pPr algn="just"/>
            <a:r>
              <a:rPr lang="pl-PL" sz="2000" dirty="0" smtClean="0">
                <a:latin typeface="Cambria" panose="02040503050406030204" pitchFamily="18" charset="0"/>
              </a:rPr>
              <a:t>	</a:t>
            </a:r>
            <a:r>
              <a:rPr lang="pl-PL" sz="2000" dirty="0" smtClean="0">
                <a:solidFill>
                  <a:schemeClr val="tx1"/>
                </a:solidFill>
                <a:latin typeface="Cambria" panose="02040503050406030204" pitchFamily="18" charset="0"/>
              </a:rPr>
              <a:t>Komórka to najmniejszy element budujący każdy żywy organizm. Każda komórka organizmu podobna jest do bardzo skomplikowanej fabryki, gdzie wszystko nieustannie krąży i jest przetwarzane. Dzięki temu komórka jest zdolna do przeprowadzania wszystkich procesów życiowych. </a:t>
            </a:r>
            <a:endParaRPr lang="pl-PL" sz="2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374583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smtClean="0"/>
              <a:t> </a:t>
            </a:r>
            <a:endParaRPr lang="pl-PL" dirty="0"/>
          </a:p>
        </p:txBody>
      </p:sp>
      <p:sp>
        <p:nvSpPr>
          <p:cNvPr id="3" name="Tytuł 2"/>
          <p:cNvSpPr>
            <a:spLocks noGrp="1"/>
          </p:cNvSpPr>
          <p:nvPr>
            <p:ph type="title"/>
          </p:nvPr>
        </p:nvSpPr>
        <p:spPr>
          <a:xfrm>
            <a:off x="352426" y="457201"/>
            <a:ext cx="8324030" cy="2179712"/>
          </a:xfrm>
        </p:spPr>
        <p:txBody>
          <a:bodyPr>
            <a:normAutofit/>
          </a:bodyPr>
          <a:lstStyle/>
          <a:p>
            <a:pPr algn="just"/>
            <a:r>
              <a:rPr lang="pl-PL" sz="2000" dirty="0" smtClean="0">
                <a:latin typeface="Cambria" panose="02040503050406030204" pitchFamily="18" charset="0"/>
              </a:rPr>
              <a:t>	</a:t>
            </a:r>
            <a:r>
              <a:rPr lang="pl-PL" sz="2000" dirty="0" smtClean="0">
                <a:solidFill>
                  <a:schemeClr val="tx1"/>
                </a:solidFill>
                <a:latin typeface="Cambria" panose="02040503050406030204" pitchFamily="18" charset="0"/>
              </a:rPr>
              <a:t>Cała tajemnica tej fabryki jaką jest komórka kryje się </a:t>
            </a:r>
            <a:br>
              <a:rPr lang="pl-PL" sz="2000" dirty="0" smtClean="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w cząsteczce DNA.  Kwas deoksyrybonukleinowy wygląda jak delikatnie splątane ze sobą dwie nitki.  To tutaj zapisana jest cała informacja o naszym istnieniu: o tym jakiego koloru będą nasze oczy, włosy, jak bardzo urośniemy. Czy będziemy podobni do mamy czy taty.</a:t>
            </a:r>
            <a:endParaRPr lang="pl-PL" sz="2000" dirty="0">
              <a:solidFill>
                <a:schemeClr val="tx1"/>
              </a:solidFill>
              <a:latin typeface="Cambria" panose="0204050305040603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492896"/>
            <a:ext cx="2432298" cy="41928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12976"/>
            <a:ext cx="3778436" cy="251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541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smtClean="0"/>
              <a:t> </a:t>
            </a:r>
            <a:endParaRPr lang="pl-PL" dirty="0"/>
          </a:p>
        </p:txBody>
      </p:sp>
      <p:sp>
        <p:nvSpPr>
          <p:cNvPr id="3" name="Tytuł 2"/>
          <p:cNvSpPr>
            <a:spLocks noGrp="1"/>
          </p:cNvSpPr>
          <p:nvPr>
            <p:ph type="title"/>
          </p:nvPr>
        </p:nvSpPr>
        <p:spPr>
          <a:xfrm>
            <a:off x="352426" y="457200"/>
            <a:ext cx="8252022" cy="2438399"/>
          </a:xfrm>
        </p:spPr>
        <p:txBody>
          <a:bodyPr>
            <a:normAutofit fontScale="90000"/>
          </a:bodyPr>
          <a:lstStyle/>
          <a:p>
            <a:pPr algn="just"/>
            <a:r>
              <a:rPr lang="pl-PL" sz="2000" dirty="0" smtClean="0">
                <a:latin typeface="Cambria" panose="02040503050406030204" pitchFamily="18" charset="0"/>
              </a:rPr>
              <a:t>	</a:t>
            </a:r>
            <a:r>
              <a:rPr lang="pl-PL" sz="2000" dirty="0" smtClean="0">
                <a:solidFill>
                  <a:schemeClr val="tx1"/>
                </a:solidFill>
                <a:latin typeface="Cambria" panose="02040503050406030204" pitchFamily="18" charset="0"/>
              </a:rPr>
              <a:t>DNA – jest taśmą, na której „usadowiły się „ 4 pełniące bardzo ważną rolę związki chemiczne: adenina, tymina, cytozyna i guanina. Są to elementy budulcowe, w których jest zapisana część informacji o tym, jaki będzie każdy z nas. Taka taśma mogłaby jednak łatwo pęknąć. Żeby uniknąć rozerwania, elementy dwóch nici łączą się w pary na takiej samej zasadzie jak puzzle. Adenina pasuje tylko do tyminy a cytozyna do guaniny. </a:t>
            </a:r>
            <a:br>
              <a:rPr lang="pl-PL" sz="2000" dirty="0" smtClean="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	DNA </a:t>
            </a:r>
            <a:r>
              <a:rPr lang="pl-PL" sz="2000" dirty="0">
                <a:solidFill>
                  <a:schemeClr val="tx1"/>
                </a:solidFill>
                <a:latin typeface="Cambria" panose="02040503050406030204" pitchFamily="18" charset="0"/>
              </a:rPr>
              <a:t>człowieka mierzy 2 metry!!! Taka ilość </a:t>
            </a:r>
            <a:r>
              <a:rPr lang="pl-PL" sz="2000" dirty="0" smtClean="0">
                <a:solidFill>
                  <a:schemeClr val="tx1"/>
                </a:solidFill>
                <a:latin typeface="Cambria" panose="02040503050406030204" pitchFamily="18" charset="0"/>
              </a:rPr>
              <a:t> </a:t>
            </a:r>
            <a:r>
              <a:rPr lang="pl-PL" sz="2000" dirty="0">
                <a:solidFill>
                  <a:schemeClr val="tx1"/>
                </a:solidFill>
                <a:latin typeface="Cambria" panose="02040503050406030204" pitchFamily="18" charset="0"/>
              </a:rPr>
              <a:t>musi się zmieścić </a:t>
            </a:r>
            <a:r>
              <a:rPr lang="pl-PL" sz="2000" dirty="0" smtClean="0">
                <a:solidFill>
                  <a:schemeClr val="tx1"/>
                </a:solidFill>
                <a:latin typeface="Cambria" panose="02040503050406030204" pitchFamily="18" charset="0"/>
              </a:rPr>
              <a:t/>
            </a:r>
            <a:br>
              <a:rPr lang="pl-PL" sz="2000" dirty="0" smtClean="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w </a:t>
            </a:r>
            <a:r>
              <a:rPr lang="pl-PL" sz="2000" dirty="0">
                <a:solidFill>
                  <a:schemeClr val="tx1"/>
                </a:solidFill>
                <a:latin typeface="Cambria" panose="02040503050406030204" pitchFamily="18" charset="0"/>
              </a:rPr>
              <a:t>każdej komórce naszego organizmu. </a:t>
            </a:r>
            <a:r>
              <a:rPr lang="pl-PL" sz="2000" dirty="0" smtClean="0">
                <a:solidFill>
                  <a:schemeClr val="tx1"/>
                </a:solidFill>
                <a:latin typeface="Cambria" panose="02040503050406030204" pitchFamily="18" charset="0"/>
              </a:rPr>
              <a:t> Dlatego nasza taśma DNA zostaje dodatkowo poskręcana jak wstążka. Dzięki temu tworzy bardzo mocną strukturę nazwaną helisą.</a:t>
            </a:r>
            <a:endParaRPr lang="pl-PL" sz="2000" dirty="0">
              <a:solidFill>
                <a:schemeClr val="tx1"/>
              </a:solidFill>
              <a:latin typeface="Cambria" panose="020405030504060302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068960"/>
            <a:ext cx="4896544" cy="32133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55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52426" y="3356992"/>
            <a:ext cx="8108006" cy="1224136"/>
          </a:xfrm>
        </p:spPr>
        <p:txBody>
          <a:bodyPr/>
          <a:lstStyle/>
          <a:p>
            <a:r>
              <a:rPr lang="pl-PL" dirty="0" smtClean="0"/>
              <a:t> </a:t>
            </a:r>
            <a:endParaRPr lang="pl-PL" dirty="0"/>
          </a:p>
        </p:txBody>
      </p:sp>
      <p:sp>
        <p:nvSpPr>
          <p:cNvPr id="3" name="Tytuł 2"/>
          <p:cNvSpPr>
            <a:spLocks noGrp="1"/>
          </p:cNvSpPr>
          <p:nvPr>
            <p:ph type="title"/>
          </p:nvPr>
        </p:nvSpPr>
        <p:spPr>
          <a:xfrm>
            <a:off x="352426" y="457201"/>
            <a:ext cx="8345632" cy="2251720"/>
          </a:xfrm>
        </p:spPr>
        <p:txBody>
          <a:bodyPr>
            <a:normAutofit fontScale="90000"/>
          </a:bodyPr>
          <a:lstStyle/>
          <a:p>
            <a:pPr algn="just"/>
            <a:r>
              <a:rPr lang="pl-PL" sz="2000" dirty="0" smtClean="0">
                <a:solidFill>
                  <a:schemeClr val="tx1"/>
                </a:solidFill>
                <a:latin typeface="Cambria" panose="02040503050406030204" pitchFamily="18" charset="0"/>
              </a:rPr>
              <a:t>	Potem każda wstążka DNA jest nawijana na walce nazwane </a:t>
            </a:r>
            <a:r>
              <a:rPr lang="pl-PL" sz="2000" dirty="0" err="1" smtClean="0">
                <a:solidFill>
                  <a:schemeClr val="tx1"/>
                </a:solidFill>
                <a:latin typeface="Cambria" panose="02040503050406030204" pitchFamily="18" charset="0"/>
              </a:rPr>
              <a:t>nukleosomami</a:t>
            </a:r>
            <a:r>
              <a:rPr lang="pl-PL" sz="2000" dirty="0" smtClean="0">
                <a:solidFill>
                  <a:schemeClr val="tx1"/>
                </a:solidFill>
                <a:latin typeface="Cambria" panose="02040503050406030204" pitchFamily="18" charset="0"/>
              </a:rPr>
              <a:t>, dzięki czemu DNA jest nie tylko mocne – nie daje się rozerwać – ale też zajmuje mało miejsca. To tak, jakby nitkę nawinąć na szpulkę. Tak poskręcana, długa nić DNA może już teraz zmieścić się </a:t>
            </a:r>
            <a:br>
              <a:rPr lang="pl-PL" sz="2000" dirty="0" smtClean="0">
                <a:solidFill>
                  <a:schemeClr val="tx1"/>
                </a:solidFill>
                <a:latin typeface="Cambria" panose="02040503050406030204" pitchFamily="18" charset="0"/>
              </a:rPr>
            </a:br>
            <a:r>
              <a:rPr lang="pl-PL" sz="2000" dirty="0" smtClean="0">
                <a:solidFill>
                  <a:schemeClr val="tx1"/>
                </a:solidFill>
                <a:latin typeface="Cambria" panose="02040503050406030204" pitchFamily="18" charset="0"/>
              </a:rPr>
              <a:t>w jądrze. Na koniec, nasze „szpulki” DNA, czyli </a:t>
            </a:r>
            <a:r>
              <a:rPr lang="pl-PL" sz="2000" dirty="0" err="1" smtClean="0">
                <a:solidFill>
                  <a:schemeClr val="tx1"/>
                </a:solidFill>
                <a:latin typeface="Cambria" panose="02040503050406030204" pitchFamily="18" charset="0"/>
              </a:rPr>
              <a:t>nukleosomy</a:t>
            </a:r>
            <a:r>
              <a:rPr lang="pl-PL" sz="2000" dirty="0" smtClean="0">
                <a:solidFill>
                  <a:schemeClr val="tx1"/>
                </a:solidFill>
                <a:latin typeface="Cambria" panose="02040503050406030204" pitchFamily="18" charset="0"/>
              </a:rPr>
              <a:t>, tworzą jeszcze większe struktury przypominające literę X. Z takiego DNA zbudowane są chromosomy. To tutaj jest centrum dowodzenia, w którym zostały zapisane wszystkie informacje o tym, jacy jesteśmy.</a:t>
            </a:r>
            <a:endParaRPr lang="pl-PL" sz="2000" dirty="0">
              <a:solidFill>
                <a:schemeClr val="tx1"/>
              </a:solidFill>
              <a:latin typeface="Cambria" panose="020405030504060302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983463"/>
            <a:ext cx="4011272" cy="18722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372200" y="2962334"/>
            <a:ext cx="2325858" cy="36724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2401" y="4507971"/>
            <a:ext cx="2835695" cy="21267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315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dirty="0" smtClean="0"/>
              <a:t> </a:t>
            </a:r>
            <a:endParaRPr lang="pl-PL" dirty="0"/>
          </a:p>
        </p:txBody>
      </p:sp>
      <p:sp>
        <p:nvSpPr>
          <p:cNvPr id="3" name="Tytuł 2"/>
          <p:cNvSpPr>
            <a:spLocks noGrp="1"/>
          </p:cNvSpPr>
          <p:nvPr>
            <p:ph type="title"/>
          </p:nvPr>
        </p:nvSpPr>
        <p:spPr>
          <a:xfrm>
            <a:off x="323528" y="260649"/>
            <a:ext cx="8424936" cy="1800200"/>
          </a:xfrm>
        </p:spPr>
        <p:txBody>
          <a:bodyPr>
            <a:normAutofit/>
          </a:bodyPr>
          <a:lstStyle/>
          <a:p>
            <a:pPr algn="just"/>
            <a:r>
              <a:rPr lang="pl-PL" sz="1800" dirty="0" smtClean="0">
                <a:solidFill>
                  <a:schemeClr val="tx1"/>
                </a:solidFill>
                <a:latin typeface="Cambria" panose="02040503050406030204" pitchFamily="18" charset="0"/>
              </a:rPr>
              <a:t>	Informacja </a:t>
            </a:r>
            <a:r>
              <a:rPr lang="pl-PL" sz="1800" dirty="0">
                <a:solidFill>
                  <a:schemeClr val="tx1"/>
                </a:solidFill>
                <a:latin typeface="Cambria" panose="02040503050406030204" pitchFamily="18" charset="0"/>
              </a:rPr>
              <a:t>w DNA jest dobrana tak jak informacja o produkcie zakodowana w kodzie paskowym na opakowaniu . Oznacza to, że nie jest ona podana wprost, bezpośrednio ale do jej zapisania został użyty specjalny kod, który  umie odczytać organizm.</a:t>
            </a:r>
            <a:endParaRPr lang="pl-PL" sz="18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80928"/>
            <a:ext cx="4857750" cy="2667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628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372</TotalTime>
  <Words>100</Words>
  <Application>Microsoft Office PowerPoint</Application>
  <PresentationFormat>Pokaz na ekranie (4:3)</PresentationFormat>
  <Paragraphs>32</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Mylar</vt:lpstr>
      <vt:lpstr>Jak wygląda moje DNA</vt:lpstr>
      <vt:lpstr>Cele projektu:</vt:lpstr>
      <vt:lpstr>Zacznijmy od początku</vt:lpstr>
      <vt:lpstr> Następnie zaczęło się tworzyć jądro komórkowe czyli centrum dowodzenia komórki. „Połknięte” bakterie natomiast stały się centrum energetycznym czyli mitochondriami. Na koniec komórka eukariotyczna podzieliła się na następujące rodzaje: na komórkę roślinną, zwierzęcą  i grzybową. Czym się różni komórka roślinna od zwierzęcej (oraz jaki ma to wpływ na procedurę izolacji DNA)?    Zarówno komórka roślinna jak i zwierzęca, otoczone są cienką błoną komórkową zbudowaną  z tłuszczów i białek. Ale komórka roślinna otoczona jest jeszcze na zewnątrz dodatkowo grubą i twardą ścianą komórkową, zbudowaną z celulozy. To dlatego, podczas izolacji DNA z komórek roślinnych (np. z brokułu) należy je najpierw rozdrobnić mechanicznie, aby poprzecinać jak najwięcej ścian komórkowych. W przypadku komórek zwierzęcych ten etap jest niepotrzebny.</vt:lpstr>
      <vt:lpstr> Komórka to najmniejszy element budujący każdy żywy organizm. Każda komórka organizmu podobna jest do bardzo skomplikowanej fabryki, gdzie wszystko nieustannie krąży i jest przetwarzane. Dzięki temu komórka jest zdolna do przeprowadzania wszystkich procesów życiowych. </vt:lpstr>
      <vt:lpstr> Cała tajemnica tej fabryki jaką jest komórka kryje się  w cząsteczce DNA.  Kwas deoksyrybonukleinowy wygląda jak delikatnie splątane ze sobą dwie nitki.  To tutaj zapisana jest cała informacja o naszym istnieniu: o tym jakiego koloru będą nasze oczy, włosy, jak bardzo urośniemy. Czy będziemy podobni do mamy czy taty.</vt:lpstr>
      <vt:lpstr> DNA – jest taśmą, na której „usadowiły się „ 4 pełniące bardzo ważną rolę związki chemiczne: adenina, tymina, cytozyna i guanina. Są to elementy budulcowe, w których jest zapisana część informacji o tym, jaki będzie każdy z nas. Taka taśma mogłaby jednak łatwo pęknąć. Żeby uniknąć rozerwania, elementy dwóch nici łączą się w pary na takiej samej zasadzie jak puzzle. Adenina pasuje tylko do tyminy a cytozyna do guaniny.   DNA człowieka mierzy 2 metry!!! Taka ilość  musi się zmieścić  w każdej komórce naszego organizmu.  Dlatego nasza taśma DNA zostaje dodatkowo poskręcana jak wstążka. Dzięki temu tworzy bardzo mocną strukturę nazwaną helisą.</vt:lpstr>
      <vt:lpstr> Potem każda wstążka DNA jest nawijana na walce nazwane nukleosomami, dzięki czemu DNA jest nie tylko mocne – nie daje się rozerwać – ale też zajmuje mało miejsca. To tak, jakby nitkę nawinąć na szpulkę. Tak poskręcana, długa nić DNA może już teraz zmieścić się  w jądrze. Na koniec, nasze „szpulki” DNA, czyli nukleosomy, tworzą jeszcze większe struktury przypominające literę X. Z takiego DNA zbudowane są chromosomy. To tutaj jest centrum dowodzenia, w którym zostały zapisane wszystkie informacje o tym, jacy jesteśmy.</vt:lpstr>
      <vt:lpstr> Informacja w DNA jest dobrana tak jak informacja o produkcie zakodowana w kodzie paskowym na opakowaniu . Oznacza to, że nie jest ona podana wprost, bezpośrednio ale do jej zapisania został użyty specjalny kod, który  umie odczytać organizm.</vt:lpstr>
      <vt:lpstr> Dzisiaj przeniesiemy się do laboratorium i zamienimy  w naukowców. Czym dokładnie będziemy się zajmować? </vt:lpstr>
      <vt:lpstr>Jak wyodrębnić DNA  z truskawki i kiwi?  Naukowcy wiedzą jak wyizolować DNA z komórki. Wbrew pozorom, nie jest to trudne i nie wymaga specjalistycznego sprzętu. Po tym doświadczeniu będziecie mogli sami izolować swoje własne DNA.  Patrzcie więc uważnie jak to zrobić, krok po kroku. </vt:lpstr>
      <vt:lpstr>Dziękujemy za uwagę</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wygląda moje DNA</dc:title>
  <dc:creator>Komputer</dc:creator>
  <cp:lastModifiedBy>Komputer</cp:lastModifiedBy>
  <cp:revision>41</cp:revision>
  <dcterms:created xsi:type="dcterms:W3CDTF">2016-05-24T20:56:01Z</dcterms:created>
  <dcterms:modified xsi:type="dcterms:W3CDTF">2016-06-19T19:35:07Z</dcterms:modified>
</cp:coreProperties>
</file>