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5" r:id="rId4"/>
    <p:sldId id="276" r:id="rId5"/>
    <p:sldId id="277" r:id="rId6"/>
    <p:sldId id="278" r:id="rId7"/>
    <p:sldId id="258" r:id="rId8"/>
    <p:sldId id="257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2" r:id="rId22"/>
    <p:sldId id="274" r:id="rId23"/>
    <p:sldId id="279" r:id="rId24"/>
    <p:sldId id="280" r:id="rId25"/>
    <p:sldId id="281" r:id="rId26"/>
    <p:sldId id="282" r:id="rId27"/>
    <p:sldId id="283" r:id="rId28"/>
    <p:sldId id="285" r:id="rId29"/>
    <p:sldId id="284" r:id="rId3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4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BAAF-5EDC-4D79-BAFB-2CE350011914}" type="datetimeFigureOut">
              <a:rPr lang="pl-PL" smtClean="0"/>
              <a:pPr/>
              <a:t>2013-11-29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B62B0-C185-4513-97B8-F8815BB9181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sz="73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Prawo Archimedesa</a:t>
            </a:r>
            <a:r>
              <a:rPr lang="pl-PL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pl-PL" sz="73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pl-PL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Dlaczego kaczka pływa, a kamień tonie</a:t>
            </a:r>
            <a:endParaRPr lang="pl-PL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Weronika Fleiszerowicz</a:t>
            </a:r>
          </a:p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Paulina Kulińska</a:t>
            </a:r>
          </a:p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Żaneta Jankowska</a:t>
            </a:r>
          </a:p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Paulina Marek</a:t>
            </a:r>
          </a:p>
          <a:p>
            <a:r>
              <a:rPr lang="pl-PL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Opiekun: Mirosława </a:t>
            </a:r>
            <a:r>
              <a:rPr lang="pl-PL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Zydorczak</a:t>
            </a:r>
            <a:endParaRPr lang="pl-PL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500042"/>
            <a:ext cx="7772400" cy="4714908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chemeClr val="bg1"/>
                </a:solidFill>
              </a:rPr>
              <a:t>Dzieła Archimedesa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</a:rPr>
              <a:t>„O liczeniu piasku”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</a:rPr>
              <a:t>„O liniach spiralnych”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</a:rPr>
              <a:t>„O kuli i walcu ”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</a:rPr>
              <a:t>„O konoidach i sferoidach ”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</a:rPr>
              <a:t>„O ciałach pływających”</a:t>
            </a:r>
          </a:p>
          <a:p>
            <a:pPr algn="ctr"/>
            <a:r>
              <a:rPr lang="pl-PL" sz="3000" b="1" dirty="0" smtClean="0">
                <a:solidFill>
                  <a:schemeClr val="bg1"/>
                </a:solidFill>
              </a:rPr>
              <a:t>„Elementy mechaniki”</a:t>
            </a:r>
          </a:p>
          <a:p>
            <a:pPr algn="ctr"/>
            <a:r>
              <a:rPr lang="pl-PL" b="1" dirty="0" smtClean="0">
                <a:solidFill>
                  <a:schemeClr val="bg1"/>
                </a:solidFill>
              </a:rPr>
              <a:t>„</a:t>
            </a:r>
            <a:r>
              <a:rPr lang="pl-PL" sz="3200" b="1" dirty="0" smtClean="0">
                <a:solidFill>
                  <a:schemeClr val="bg1"/>
                </a:solidFill>
              </a:rPr>
              <a:t>O liczbie PI”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071041">
            <a:off x="457200" y="273050"/>
            <a:ext cx="3008313" cy="1162050"/>
          </a:xfrm>
        </p:spPr>
        <p:txBody>
          <a:bodyPr>
            <a:noAutofit/>
          </a:bodyPr>
          <a:lstStyle/>
          <a:p>
            <a:r>
              <a:rPr lang="pl-PL" sz="4000" i="1" dirty="0" smtClean="0">
                <a:solidFill>
                  <a:schemeClr val="bg1"/>
                </a:solidFill>
              </a:rPr>
              <a:t>Prawo Archimedesa</a:t>
            </a:r>
            <a:endParaRPr lang="pl-PL" sz="4000" i="1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643050"/>
            <a:ext cx="3008313" cy="4483113"/>
          </a:xfrm>
        </p:spPr>
        <p:txBody>
          <a:bodyPr>
            <a:normAutofit/>
          </a:bodyPr>
          <a:lstStyle/>
          <a:p>
            <a:r>
              <a:rPr lang="pl-PL" sz="3200" i="1" dirty="0" smtClean="0">
                <a:solidFill>
                  <a:schemeClr val="bg1"/>
                </a:solidFill>
              </a:rPr>
              <a:t>„Ciało zanurzone w cieczy lub         gazie traci pozornie na ciężarze tyle, ile waży ciecz lub gaz wyparty przez to ciało.”</a:t>
            </a:r>
            <a:endParaRPr lang="pl-PL" sz="3200" i="1" dirty="0">
              <a:solidFill>
                <a:schemeClr val="bg1"/>
              </a:solidFill>
            </a:endParaRPr>
          </a:p>
        </p:txBody>
      </p:sp>
      <p:pic>
        <p:nvPicPr>
          <p:cNvPr id="7" name="Symbol zastępczy zawartości 6" descr="archimed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285728"/>
            <a:ext cx="5167854" cy="6572272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bg1"/>
                </a:solidFill>
              </a:rPr>
              <a:t>Doświadczenia</a:t>
            </a:r>
            <a:endParaRPr lang="pl-PL" sz="7200" b="1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chem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32516"/>
            <a:ext cx="7643866" cy="4968318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683288">
            <a:off x="457200" y="273050"/>
            <a:ext cx="3008313" cy="1162050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Wyznaczanie gęstości cieczy</a:t>
            </a:r>
            <a:endParaRPr lang="pl-PL" sz="28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sz="2000" b="1" i="1" dirty="0">
              <a:solidFill>
                <a:schemeClr val="bg1"/>
              </a:solidFill>
            </a:endParaRPr>
          </a:p>
          <a:p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Do wyznaczania gęstości cieczy potrzebna jest menzurka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waga </a:t>
            </a: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 dana ciecz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1.Zważ pustą menzurkę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2.Wlej ciecz do menzurki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3.Odczytaj jaką objętość ma ciecz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4Zważ menzurkę z cieczą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5Oblicz masę cieczy</a:t>
            </a:r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sz="2000" b="1" i="1" dirty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6.Podziel masę cieczy wyrażoną w g przez objętość cieczy wyrażoną w cm3</a:t>
            </a:r>
          </a:p>
        </p:txBody>
      </p:sp>
      <p:pic>
        <p:nvPicPr>
          <p:cNvPr id="7" name="Symbol zastępczy zawartości 6" descr="SAM_12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49" y="1282700"/>
            <a:ext cx="5338251" cy="4003688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169155">
            <a:off x="470671" y="272204"/>
            <a:ext cx="3008313" cy="1377601"/>
          </a:xfrm>
        </p:spPr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Wyznaczanie gęstości ciała stałego</a:t>
            </a:r>
            <a:endParaRPr lang="pl-PL" sz="2800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 descr="SAM_1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3" y="273050"/>
            <a:ext cx="4896850" cy="6529133"/>
          </a:xfrm>
          <a:effectLst>
            <a:softEdge rad="6350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43296" cy="6423056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1.Wyznaczamy,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pomocy linijki, długość krawędzi a b i c prostopadłościanu.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Obliczmy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objętość prostopadłościanu podstawiając długości 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zmierzonych krawędzi do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wzoru: </a:t>
            </a:r>
            <a:r>
              <a:rPr lang="pl-PL" sz="1800" b="1" i="1" dirty="0" err="1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V=a*b*c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3.wyznaczmy masę m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prostopadłościanu 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przy pomocy wagi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sprężynowej</a:t>
            </a:r>
            <a:b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Podstawiamy obliczoną objętość i wyznaczoną masę do wzoru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g =m /V</a:t>
            </a:r>
            <a:b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Przy pomocy tabeli gęstości ciał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możemy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wskazać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substancję, z której </a:t>
            </a:r>
            <a:r>
              <a:rPr lang="pl-PL" sz="1800" b="1" i="1" dirty="0" smtClean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wykonany był dany </a:t>
            </a:r>
            <a:r>
              <a:rPr lang="pl-PL" sz="1800" b="1" i="1" dirty="0">
                <a:solidFill>
                  <a:schemeClr val="bg1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prostopadłościan.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0788831">
            <a:off x="457200" y="273050"/>
            <a:ext cx="3008313" cy="1162050"/>
          </a:xfrm>
        </p:spPr>
        <p:txBody>
          <a:bodyPr>
            <a:normAutofit fontScale="90000"/>
          </a:bodyPr>
          <a:lstStyle/>
          <a:p>
            <a:r>
              <a:rPr lang="pl-PL" sz="2200" dirty="0" smtClean="0">
                <a:solidFill>
                  <a:schemeClr val="bg1"/>
                </a:solidFill>
              </a:rPr>
              <a:t>W</a:t>
            </a:r>
            <a:r>
              <a:rPr lang="pl-PL" sz="2400" dirty="0" smtClean="0">
                <a:solidFill>
                  <a:schemeClr val="bg1"/>
                </a:solidFill>
              </a:rPr>
              <a:t>yznaczanie gęstości ciała o nieregularnym kształcie</a:t>
            </a:r>
            <a:endParaRPr lang="pl-PL" sz="2400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 descr="175px-Submerged-and-Displacing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0"/>
            <a:ext cx="3857652" cy="6062024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noFill/>
        </p:spPr>
        <p:txBody>
          <a:bodyPr/>
          <a:lstStyle/>
          <a:p>
            <a:endParaRPr lang="pl-PL" dirty="0" smtClean="0"/>
          </a:p>
          <a:p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wyznaczamy jego masę przy użyciu wagi, </a:t>
            </a:r>
          </a:p>
          <a:p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wyznaczamy jego objętość metodą wypierania cieczy </a:t>
            </a:r>
          </a:p>
          <a:p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wyniki notujemy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, a </a:t>
            </a:r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następnie wykonujemy obliczenia: </a:t>
            </a:r>
          </a:p>
          <a:p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 bryły = V (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wody + bryły</a:t>
            </a:r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) 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                                                                                                                           </a:t>
            </a:r>
            <a:r>
              <a:rPr lang="pl-PL" sz="2000" b="1" dirty="0" smtClean="0">
                <a:noFill/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….............</a:t>
            </a:r>
            <a:r>
              <a:rPr lang="pl-PL" sz="20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- </a:t>
            </a:r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V wody </a:t>
            </a:r>
          </a:p>
          <a:p>
            <a:r>
              <a:rPr lang="pl-PL" sz="2000" b="1" dirty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d = m/V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Zależność ciśnienia od powierzchni</a:t>
            </a:r>
            <a:endParaRPr lang="pl-PL" dirty="0"/>
          </a:p>
        </p:txBody>
      </p:sp>
      <p:pic>
        <p:nvPicPr>
          <p:cNvPr id="4" name="Symbol zastępczy zawartości 3" descr="SAM_14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8001056" cy="5036379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27984" y="188640"/>
            <a:ext cx="4330824" cy="5904656"/>
          </a:xfrm>
        </p:spPr>
        <p:txBody>
          <a:bodyPr>
            <a:normAutofit/>
          </a:bodyPr>
          <a:lstStyle/>
          <a:p>
            <a:r>
              <a:rPr lang="pl-PL" u="sng" dirty="0" smtClean="0">
                <a:solidFill>
                  <a:schemeClr val="bg1"/>
                </a:solidFill>
              </a:rPr>
              <a:t>Wniosek:</a:t>
            </a:r>
            <a:r>
              <a:rPr lang="pl-PL" dirty="0" smtClean="0">
                <a:solidFill>
                  <a:schemeClr val="bg1"/>
                </a:solidFill>
              </a:rPr>
              <a:t> ciśnienie jest tym większe im mniejsza powierzchnia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p = F/S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SAM_14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3394472" cy="4525963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610669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Badanie zależności ciśnienia od głębokości: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b="1" dirty="0" smtClean="0">
                <a:solidFill>
                  <a:schemeClr val="bg1"/>
                </a:solidFill>
              </a:rPr>
              <a:t>Im większa głębokość tym ciśnienie jest większe.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SAM_14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5929354" cy="5406254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Warunki pływania ciał: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Ciało pływa gdy </a:t>
            </a:r>
            <a:r>
              <a:rPr lang="pl-PL" dirty="0" err="1" smtClean="0">
                <a:solidFill>
                  <a:schemeClr val="bg1"/>
                </a:solidFill>
              </a:rPr>
              <a:t>Fw</a:t>
            </a:r>
            <a:r>
              <a:rPr lang="pl-PL" dirty="0" smtClean="0">
                <a:solidFill>
                  <a:schemeClr val="bg1"/>
                </a:solidFill>
              </a:rPr>
              <a:t> &gt; </a:t>
            </a:r>
            <a:r>
              <a:rPr lang="pl-PL" dirty="0" err="1" smtClean="0">
                <a:solidFill>
                  <a:schemeClr val="bg1"/>
                </a:solidFill>
              </a:rPr>
              <a:t>Fg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7" name="Symbol zastępczy zawartości 6" descr="SAM_15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51520" y="2492896"/>
            <a:ext cx="4786346" cy="4381128"/>
          </a:xfrm>
          <a:effectLst>
            <a:softEdge rad="6350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Ciało tonie gdy </a:t>
            </a:r>
            <a:r>
              <a:rPr lang="pl-PL" dirty="0" err="1" smtClean="0">
                <a:solidFill>
                  <a:schemeClr val="bg1"/>
                </a:solidFill>
              </a:rPr>
              <a:t>Fw</a:t>
            </a:r>
            <a:r>
              <a:rPr lang="pl-PL" dirty="0" smtClean="0">
                <a:solidFill>
                  <a:schemeClr val="bg1"/>
                </a:solidFill>
              </a:rPr>
              <a:t> &lt; </a:t>
            </a:r>
            <a:r>
              <a:rPr lang="pl-PL" dirty="0" err="1" smtClean="0">
                <a:solidFill>
                  <a:schemeClr val="bg1"/>
                </a:solidFill>
              </a:rPr>
              <a:t>Fg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Symbol zastępczy zawartości 7" descr="SAM_150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714744" y="2060848"/>
            <a:ext cx="4929222" cy="4727075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8800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Nasza grupa</a:t>
            </a:r>
            <a:endParaRPr lang="pl-PL" sz="8800" b="1" i="1" dirty="0"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Symbol zastępczy zawartości 4" descr="SAM_1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130678"/>
            <a:ext cx="7858179" cy="5625742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Wpływ siły wyporu na ciało zanurzone w cieczy.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211144" cy="639762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" name="Symbol zastępczy zawartości 6" descr="SAM_15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2132856"/>
            <a:ext cx="4040188" cy="4093977"/>
          </a:xfrm>
          <a:effectLst>
            <a:softEdge rad="127000"/>
          </a:effectLst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" name="Symbol zastępczy zawartości 7" descr="SAM_15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13162" y="2634853"/>
            <a:ext cx="4773639" cy="3580229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Lewitacja ciał: ciało lewituje gdy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err="1" smtClean="0">
                <a:solidFill>
                  <a:schemeClr val="bg1"/>
                </a:solidFill>
              </a:rPr>
              <a:t>Fw</a:t>
            </a:r>
            <a:r>
              <a:rPr lang="pl-PL" dirty="0" smtClean="0">
                <a:solidFill>
                  <a:schemeClr val="bg1"/>
                </a:solidFill>
              </a:rPr>
              <a:t> = </a:t>
            </a:r>
            <a:r>
              <a:rPr lang="pl-PL" dirty="0" err="1" smtClean="0">
                <a:solidFill>
                  <a:schemeClr val="bg1"/>
                </a:solidFill>
              </a:rPr>
              <a:t>Fg</a:t>
            </a:r>
            <a:r>
              <a:rPr lang="pl-PL" dirty="0" smtClean="0">
                <a:solidFill>
                  <a:schemeClr val="bg1"/>
                </a:solidFill>
              </a:rPr>
              <a:t> 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SAM_1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99686"/>
            <a:ext cx="7715304" cy="5392427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Zastosowanie Prawa Archimedesa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- statki podwodne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-balony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- higrometr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- tratwy</a:t>
            </a:r>
          </a:p>
          <a:p>
            <a:r>
              <a:rPr lang="pl-PL" smtClean="0">
                <a:solidFill>
                  <a:schemeClr val="bg1"/>
                </a:solidFill>
              </a:rPr>
              <a:t>- nurkowanie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4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Statki podwodne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 descr="RA3_AkulaSub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267" r="14267"/>
          <a:stretch>
            <a:fillRect/>
          </a:stretch>
        </p:blipFill>
        <p:spPr>
          <a:xfrm>
            <a:off x="500034" y="285335"/>
            <a:ext cx="7500989" cy="5411429"/>
          </a:xfrm>
          <a:effectLst>
            <a:softEdge rad="6350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dirty="0" smtClean="0"/>
              <a:t>Prawdopodobnie pierwszym człowiekiem, którego konstrukcja udanie przepłynęła pod wodą, był Korneliusz </a:t>
            </a:r>
            <a:r>
              <a:rPr lang="pl-PL" dirty="0" err="1" smtClean="0"/>
              <a:t>Drebbel</a:t>
            </a:r>
            <a:r>
              <a:rPr lang="pl-PL" dirty="0" smtClean="0"/>
              <a:t>. W 1623 roku jego napędzana przez 12 wioślarzy jednostka odbyła podwodną podróż wzdłuż Tamizy w Londynie .Jakkolwiek świadkowie opisali wydarzenie, nie zachowały się żadne opisy konstrukcji.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Balony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 descr="balony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338915"/>
            <a:ext cx="7786742" cy="5304664"/>
          </a:xfrm>
          <a:effectLst>
            <a:softEdge rad="6350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Pierwszej udokumentowanej próby z modelem balonu wypełnionego gorącym powietrzem dokonał 8 sierpnia 1709 kapelan nadworny portugalskiego króla Jana V.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chemeClr val="bg1"/>
                </a:solidFill>
              </a:rPr>
              <a:t>Higrometr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pl-PL" dirty="0" smtClean="0"/>
              <a:t> przyrząd służący do wyznaczania wilgotności. Specjalną grupą higrometrów są psychrometry (gr. </a:t>
            </a:r>
            <a:r>
              <a:rPr lang="pl-PL" dirty="0" err="1" smtClean="0"/>
              <a:t>psychros</a:t>
            </a:r>
            <a:r>
              <a:rPr lang="pl-PL" dirty="0" smtClean="0"/>
              <a:t> - zimny, chłodny), czyli przyrządy oparte na pomiarze termometrem suchym i wilgotnym. Współczesne higrometry są często przyrządami elektronicznymi mierzącymi także temperaturę, ciśnienie czy temperaturę punktu rosy.</a:t>
            </a:r>
            <a:endParaRPr lang="pl-PL" dirty="0"/>
          </a:p>
        </p:txBody>
      </p:sp>
      <p:pic>
        <p:nvPicPr>
          <p:cNvPr id="7" name="Symbol zastępczy obrazu 6" descr="220px-HairHygrometer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077" r="8970" b="16552"/>
          <a:stretch>
            <a:fillRect/>
          </a:stretch>
        </p:blipFill>
        <p:spPr>
          <a:xfrm>
            <a:off x="285720" y="571480"/>
            <a:ext cx="4994290" cy="5214974"/>
          </a:xfrm>
          <a:effectLst>
            <a:softEdge rad="635000"/>
          </a:effectLst>
        </p:spPr>
      </p:pic>
      <p:pic>
        <p:nvPicPr>
          <p:cNvPr id="1026" name="Picture 2" descr="http://upload.wikimedia.org/wikipedia/commons/thumb/e/e9/Haar-Hygrometer.jpg/220px-Haar-Hygrome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282" y="785794"/>
            <a:ext cx="4357718" cy="435772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Tratwy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5" name="Symbol zastępczy obrazu 4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214282" y="1214422"/>
            <a:ext cx="5429288" cy="4048139"/>
          </a:xfrm>
          <a:effectLst>
            <a:softEdge rad="6350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490662"/>
          </a:xfrm>
        </p:spPr>
        <p:txBody>
          <a:bodyPr>
            <a:normAutofit/>
          </a:bodyPr>
          <a:lstStyle/>
          <a:p>
            <a:r>
              <a:rPr lang="pl-PL" dirty="0" smtClean="0"/>
              <a:t>Tratwa – jakakolwiek płaska konstrukcja służąca podróżowaniu na wodzie. Najczęściej wygląda jak prosta łódź pozbawiona kadłuba.</a:t>
            </a:r>
          </a:p>
          <a:p>
            <a:r>
              <a:rPr lang="pl-PL" dirty="0" smtClean="0"/>
              <a:t>Tradycyjne bądź prymitywne tratwy są konstruowane z drewna bądź trzciny. Nowocześniejsze używają wytrzymałych, wielowarstwowych, impregnowanych materiałów. W zależności od rozmiaru mogą posiadać maszt lub inne elementy.</a:t>
            </a:r>
          </a:p>
          <a:p>
            <a:endParaRPr lang="pl-PL" dirty="0"/>
          </a:p>
        </p:txBody>
      </p:sp>
      <p:pic>
        <p:nvPicPr>
          <p:cNvPr id="38914" name="Picture 2" descr="http://upload.wikimedia.org/wikipedia/commons/thumb/c/cd/SY_Bies_-_tratwa.JPG/220px-SY_Bies_-_trat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571480"/>
            <a:ext cx="4558896" cy="3046171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>
                <a:solidFill>
                  <a:schemeClr val="bg1"/>
                </a:solidFill>
              </a:rPr>
              <a:t>Nurkowanie</a:t>
            </a:r>
            <a:endParaRPr lang="pl-PL" sz="3600" dirty="0">
              <a:solidFill>
                <a:schemeClr val="bg1"/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276372"/>
          </a:xfrm>
        </p:spPr>
        <p:txBody>
          <a:bodyPr/>
          <a:lstStyle/>
          <a:p>
            <a:r>
              <a:rPr lang="pl-PL" dirty="0" smtClean="0"/>
              <a:t>przebywanie pod wodą przy wykorzystaniu odpowiedniego sprzętu lub na tzw. zatrzymanym oddechu w celach rekreacyjnych, sportowych, naukowych, technicznych, ratunkowych lub militarnych</a:t>
            </a:r>
            <a:endParaRPr lang="pl-PL" dirty="0"/>
          </a:p>
        </p:txBody>
      </p:sp>
      <p:pic>
        <p:nvPicPr>
          <p:cNvPr id="6" name="Symbol zastępczy obrazu 5" descr="pobra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 bwMode="auto">
          <a:xfrm>
            <a:off x="357158" y="285337"/>
            <a:ext cx="8001056" cy="5304272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Dlaczego kaczka pływa, a kamień tonie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</a:rPr>
              <a:t>Siła wyporu jest wielkością,  która ma decydujący wpływ na to czy dane ciało pływa czy tonie.</a:t>
            </a:r>
          </a:p>
          <a:p>
            <a:endParaRPr lang="pl-PL" dirty="0" smtClean="0">
              <a:solidFill>
                <a:schemeClr val="bg1"/>
              </a:solidFill>
            </a:endParaRPr>
          </a:p>
          <a:p>
            <a:r>
              <a:rPr lang="pl-PL" dirty="0" smtClean="0">
                <a:solidFill>
                  <a:schemeClr val="bg1"/>
                </a:solidFill>
              </a:rPr>
              <a:t>Warunki pływania wyraża się także, porównując gęstość ciała z gęstością cieczy w której to ciało jest zanurzone.</a:t>
            </a:r>
            <a:endParaRPr lang="pl-P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37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7300" dirty="0" smtClean="0">
                <a:solidFill>
                  <a:schemeClr val="bg1"/>
                </a:solidFill>
              </a:rPr>
              <a:t>Dziękujemy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40964" name="AutoShape 4" descr="data:image/jpeg;base64,/9j/4AAQSkZJRgABAQAAAQABAAD/2wCEAAkGBgwPEBAQDxAQEBIUDxAQFA8NDxUQEA0SFRAVFBUQEhIXGyYeFxkkGhQSHy8gIycpLCwsFR4xNTAqNSYrLCkBCQoKDgwOGg8PGiolHiQtKTUxMC0pKiwqKSktKSkpNS8pLiwqLCksKSkvNSopLC4sLC8qKSwsKSkuKSkqKTIpLP/AABEIANAA0AMBIgACEQEDEQH/xAAcAAABBQEBAQAAAAAAAAAAAAAAAgMEBQYBBwj/xABEEAABAwICBgQLBQcDBQAAAAABAAIDERIEBQYTITFRYQdBkaEiMlJicXKBscHR4SMzQkOCFBVjc5KissLw8RckVJOj/8QAGwEBAAIDAQEAAAAAAAAAAAAAAAIEAQMFBgf/xAAxEQEAAgECAwUFCAMAAAAAAAAAAQIDBBESITEFQVFhkRMUMnGhBiIzgbHB0fAjYuH/2gAMAwEAAhEDEQA/ANYr/BurGw+aO7YqBXWVurGORI+KCWhCEAhCEAo+Nw2sbTrG0fJSEIM2QuKxzTC/mD9XzVcgEIQgEIQgEIQgEIVhk2X66TaPAbQu58G+1Bb6O5dY3WuHhOGyv4W/VXK4iqDqFyqKoOoXKoqgzulTvCiHmuPePkqJXOlDvtWDhH73FUyAVpk79jhzB7R9FVVU7KH+E4cW+4/VBboXKoqg6hcqiqDqFyqKoBwBBB2gilFRYvDmNxHVvB4hXtVHxmG1jadY2g8+CCkQuHZsKKoOoXKoqg6hcqiqBTGOcQ1oqSaADrK2mXYIQxhg373HyndaqNG8v/OcOIZXvd8O1X9UHaoquVRVB2qKrlUVQdqiq5VFUGW0kd9v6GN+JVWp+fvriH8g0f2hV9UCaqTlr6SN51HcolU5hn0ew+cPeg0VUVSaoqgVVFUmqKoFVRVJqiqBVUVSaoqgrs0wv5g/V81XVWhcARQ7jsVFi8OY3U6t4PEIG6oqk1RVAqqlZbgjNIGdW9x4N6/kodVr8mwGpj2+O7a7lwb7EFgxoaAAKAAAAdQC7VJqiqBVUVSaoqgVVFUmqKoFVRVJqiqDIZy+s8vrU7AFCqnsxfWaU/xHe9R6oG7kXJu5FyDUtfUA8QCu1UbBSVjYfNA7NieqgXVFUiqKoF1RVIqiqBdUVSKoqgXVMYzDiRtOsbQeacqiqDOmo2HYeHBcuVhm2F/MH6vgVBwmHdK9rG7yd/AdZKC30dwF7ta4eC0+DX8TvotNVR8PC2NjWN3AU9PMp2qBdUVSKoqgXVFUiqKoF1RVIqiqBdUApFVwuQYnEvq954vcf7imrkhz6lcuQN3IuTN6L0GhymSsQ5OI+PxU25VGRy7HjmD2inwVncgcuRcm7kXIHLkXJu5FyBy5FybuRcgcuRcm7kXIFuoRQ7Rw4qRlOU6irjvdur+FnUPT9ErK8LrH1Pit2nmeoK7njuHPqQQ7kXJslcuQO3IuTVyLkDtyLk1ci5A7ci5NXIuQO3JueSjHHg1x/tK5cmMwkpDKf4b/APEoMUHLtyZvRegZvReo96L0FzkcvhuHFvuKu7ll8ompM3nUdoWkuQOXIuTdyLkDlyLk3ci5A5ci5N3IuWJnbnIcuXQf9nYkxxucaAH0DeVaYbInHa828t5XJy9qV4uDBXin6erfGLbnadkrD47DQsDQ+47yWgmp6yl/vyDzv6ClMyqBv4a+sapZwUPkN7FXnV6yef3Y9WeHH5oeJxsDjc14r1ggj27UgPUiXLIT+GnoNFClyx7NsbvZuPyKzXtPNj/FpEx5fwezpPST1yLlDbiSNjxQ8fnwT1662DU49RXixy1WpNep65FyZvRerCB65FyZvRegeuULOZKYeX1CO0gJ+9V2kMtMNJztH9wQZO9F6j3ovQR9YjWKLrUa1BPwk9sjDwe33rXXLBa1bWOW5oPEA9oqgkXIuTNyLkD1yLkzci5A9cpeDwbnkADb3DmVHwsddq0+Cw4jb5x3n4Lzev1M6jLOnpO1Y+KfHyWqV4K8U9TmEwbIhs2nrd1+zgE+XpovSS9Ri1cdeGvKEec85OF6SXqMzFxuLg17XFhtcGuDix2+1wB8E8ilF61WysxBwvSC9MT4pkYue9rG1AukcGNqdgFSaLpeq9sqUQRiYGvHPiq6rmGh3e76KxL0xiWBw5qtGe2G/tcfX9U4jeOGTN6LlHa6mxKvXtNNnrnxxkr3ql68M7HrkXJm9F6sIHrlU6US0w55vYO+qsL1RaXzUhYOMo7muQZvWI1ii61GtQRdajWqHrUa1BM1q2OVTXQRHzAOzZ8FgtatZo1PdAB5L3D4/FBd3IuTN6L0D1y601NExen8FtePaVp1GT2eK1/CJSpG9ohf5XCLhyFfkrgvVbl2y4+gKWXrxOmybUm09Zlcvzk4XqDnWNdDhsRKzxo8PNI31mxucO8BSC9NTNa9rmuFWuaWuB62kUI7CVt9ttO8o7Pn3oZziZmbsbc5wxDJWyVNbzaZA93E3CteZ4r6GL15toR0U/u3HSYp8zZWND2wNaCHgP2XSV2VDajZWta7F6GXrf2lqceTLE455bI46zEc3jfT/mkhlwmGBIjET5y3qc8vLAT6A0/1Fb3oyzGSbKcG+QkuDHR3He4MeWtqfQAPYq7pJ6PnZsIHxSMiliuYTKDa+NxqR4IJqDUjjUrS5FlUeCw0OGjJLYowy47C873OI5kk+1Q1GrxW0dKV+KJ5/VmtZ45lZF6SXJBckly4lsjdsYxDdtUzepEu1QHOoV6X7P5pmL4/zadRHKJP3ovUe9F69SqJF6zmmk3gRDi9x7G/VXd6y2m833A/mH/EIKLWo1qh61GtQQ9cjXKHcUXFBM1y0uiGJq2VvBzXdoI+Cx1xV9ohPSZ7fKj9zgfiUG0vRemL0XoH71Myp32n6T8FWXqdk4cZKjcGmp4V2BU9dWbae8R4S2YvjhqsI7f7FmcH0gCfNHZfFhyWM1rX4l8lgL421c2NlvhUOzfXr3LQQvoomkGU/tUVrXmKVjhLBO3fh5m+K/mDUgjrBK8PpMuOImuSPL5ea3eJ35LUuSS5ZnRvTAYh7sJimjD46LZJhyfBloPvYD+JhG2m8V4bVoS9QzRfFbht/fkzHPoWXJJckFyTVVJyJbFlySXLiFrmzIqshpZp3Jl2KhiOFM0T49Y6SJ5MrBfa46sDcNm+la71baR6TwYFrQ4GWeQ2w4WPbLiHnYAB1Nrvd70aN5TNEHz4pwdi56GVzPFiaPEw0XmN7zUq5gpXHX2uau8T0jpvPjHlHj+SEzvyhatkDmhw3OaHCopUEVGw7thVZM/wj6VaSHYqnHxFjq9TttefWF2fs9X/AC3tHTb90M/ww5ei9RtYjWL2Kkk3rHacz/awj+GT2v8AotRrFh9N5a4ho4Qt73OKCq1yNcodxRcUHEIQgFY6Py24iPnc3taVXJ/BSWyRu4Pae9Bvb0XqPei9BJDq7Bt5cVqMvwwijt6ztcefD2KjyPDVdrHbhsbzdx9ivNasTETG0iZE5PXKDDNtUsFfN9fpraXNNe7u+TpVtFo3ZzTLQuHMWNcHGHEx7YcSyoc07w11NpbXhtG8cDioekfN8qkGGzbDmYDxZ2m2R7R+Jr/FlHYeJXrKjZhluHxMZixETJWH8Ejbh6RwPMbVPT66ta+yz14qfWPlP7IWp315SzeXdKeSTgf9xqT5OIY5hHtFR3q1GmOU0r+3YX/3t9yyWbdCWXSEuw802H80gTMHorRw7SqcdAz67ceynLDOr/mrnu/Zl+cZbV8pj/iPFkjubbHdJeRwg1xbJD5MDXSE9gp3rMT9KOOx7/2fJsI4uO+ecA6seXb4rBzcT6FMyroUyuIgzyTYk+SSIoz6Q3b3rc5fluHwzBHBEyFg/BE0NHpPE8ytVsmg0/4VZvb/AG6enezte3Xkz+iWhIwjnYrFSHFY6QeHiHkuEdd7Iq7h1V7KBalCS51FzM2a+e/Feef96Nta7coIlKaxLA9pafYeB4puSbak61e57H0k6fBvbrbmp57722juUshLSWnYQaJOsU7NIbheN438x9FT61dloStYsPpY+uKdyYwd1fitdrFidIX1xMvpaOxoQVyEIQCEIQCKoQg2Mc1QDxAPaKp6Bpe4NG8ns4lVeAmrEz1QOzYtDk0Vrbzvdu5N+qC7htY0NbuAp9UvWqNCHvNGNc88GNLj3Kzw+jmOf+XaOMjg3u3oIutU7C4wHYd/vUyHQuY+PKxvqtLvfRTItC4h40sh9UNb81Q12hpq6cNuvdLZjyTSUMFdVjiNHi0fZOJ82Q7T6Cq2Vr2Gj2lp5jZ7CvDars7Ppp+9HLx7l6tq26OoSQ8LtwXP2lLZ1CSXhLhhkk2MaXc9zR7Vsx4b5J2rG506kF1FBxWMG4f8LS4fR1pB1xJJ6mEtA9u8puTQ7Cnc6VvofX3her7N7F4JjJn9P5VsmaOlWT1qNatFLoSPwTOHrsB9xCgz6H4tviujf7S094XqVRV61UuYQ2OqPFO7kesK7xWVYuLx4ngeU0XDtbVV09HtLT/weKCq1qxuaurPKfPPdsWqlJaS07wshi3VkefPd7ygZQhCAQhCAQhCDT6H5TNjHNhibWhJcdzWNrvcerfRew5ZoVhowDL9q6m4+DGOQaN/tWF6F87w0Tp8NIQyWV7Hxl2zWgNoYweI3gddSvXUDcMDGC1jWtHBoAHYE4hCAQuOdRMvcSq+bUVxecsxG5b52j6JiTE12WgjztvciwIsXIy6rPflG0Q2xFYQZMHE78tg9UEe4pr92xeT3n5qzsRq1zrYbWnedvSG6MmyFFh4m/lMPpBPvU5mLb1tp6NyTq0atWMWXNi+Hb0hC21uqUyRp3FKUMRp1khG/autg13FyyRt+jTNfA+hcBXV0ondAKBj8jws/wB5G2vlt8F4/UFPQg8y0w0LkgYZ4iZGN2uqPDY3zuIHFeRyGpJ5k96+k9J88w2Cw0kuIIttc0RnfM4jZG0ddV81IBCEIBCEIBCEIOgrY5B0qZphQGPc3FRjZbiK3gcBKNvbVY1CD2zK+mbLJKCdk2HdzbrWf1M29oC1OA0tyzEfc4uB58nWBrv6XUK+akEBB9Tb9qLV8x4XM8TD91PNF/KlezuBorbD6f51H4uNmPKS2T/IFVbaaJneUt30NauWrwqHpYztu+WJ/rwN+FFMj6Zc2G9mFd6YnD3PUfdYOJ7Tai1eODprzHrw+FPskH+pK/62Zh/42G7ZPmse6QcT2G1Fq8dPTXmPVh8L/wDQ/wCpNP6Z80O6LCt/Q8+96j7pBxPZ7Vy1eHy9LmdHc+BvqwD4kqDP0k52/fi3N/lxxt9zU9zg4n0A2oTeLzPDwis0sUQ4yyNZ7yvm/FaS5jL95i8S8cDO8DsBAVa41NTtPE7T2lWsWOccbbsTO737MelLJYK/b64+Th2GSv6vF71js66bJ3Vbg8O2P+JiDe/0iNuwe0leZIW1hMzTN8Vi363EyvlfxedjRwa3c0cgoaEIBCE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6" name="AutoShape 6" descr="data:image/jpeg;base64,/9j/4AAQSkZJRgABAQAAAQABAAD/2wCEAAkGBgwPEBAQDxAQEBIUDxAQFA8NDxUQEA0SFRAVFBUQEhIXGyYeFxkkGhQSHy8gIycpLCwsFR4xNTAqNSYrLCkBCQoKDgwOGg8PGiolHiQtKTUxMC0pKiwqKSktKSkpNS8pLiwqLCksKSkvNSopLC4sLC8qKSwsKSkuKSkqKTIpLP/AABEIANAA0AMBIgACEQEDEQH/xAAcAAABBQEBAQAAAAAAAAAAAAAAAgMEBQYBBwj/xABEEAABAwICBgQLBQcDBQAAAAABAAIDERIEBQYTITFRYQdBkaEiMlJicXKBscHR4SMzQkOCFBVjc5KissLw8RckVJOj/8QAGwEBAAIDAQEAAAAAAAAAAAAAAAIEAQMFBgf/xAAxEQEAAgECAwUFCAMAAAAAAAAAAQIDBBESITEFQVFhkRMUMnGhBiIzgbHB0fAjYuH/2gAMAwEAAhEDEQA/ANYr/BurGw+aO7YqBXWVurGORI+KCWhCEAhCEAo+Nw2sbTrG0fJSEIM2QuKxzTC/mD9XzVcgEIQgEIQgEIQgEIVhk2X66TaPAbQu58G+1Bb6O5dY3WuHhOGyv4W/VXK4iqDqFyqKoOoXKoqgzulTvCiHmuPePkqJXOlDvtWDhH73FUyAVpk79jhzB7R9FVVU7KH+E4cW+4/VBboXKoqg6hcqiqDqFyqKoBwBBB2gilFRYvDmNxHVvB4hXtVHxmG1jadY2g8+CCkQuHZsKKoOoXKoqg6hcqiqBTGOcQ1oqSaADrK2mXYIQxhg373HyndaqNG8v/OcOIZXvd8O1X9UHaoquVRVB2qKrlUVQdqiq5VFUGW0kd9v6GN+JVWp+fvriH8g0f2hV9UCaqTlr6SN51HcolU5hn0ew+cPeg0VUVSaoqgVVFUmqKoFVRVJqiqBVUVSaoqgrs0wv5g/V81XVWhcARQ7jsVFi8OY3U6t4PEIG6oqk1RVAqqlZbgjNIGdW9x4N6/kodVr8mwGpj2+O7a7lwb7EFgxoaAAKAAAAdQC7VJqiqBVUVSaoqgVVFUmqKoFVRVJqiqDIZy+s8vrU7AFCqnsxfWaU/xHe9R6oG7kXJu5FyDUtfUA8QCu1UbBSVjYfNA7NieqgXVFUiqKoF1RVIqiqBdUVSKoqgXVMYzDiRtOsbQeacqiqDOmo2HYeHBcuVhm2F/MH6vgVBwmHdK9rG7yd/AdZKC30dwF7ta4eC0+DX8TvotNVR8PC2NjWN3AU9PMp2qBdUVSKoqgXVFUiqKoF1RVIqiqBdUApFVwuQYnEvq954vcf7imrkhz6lcuQN3IuTN6L0GhymSsQ5OI+PxU25VGRy7HjmD2inwVncgcuRcm7kXIHLkXJu5FyBy5FybuRcgcuRcm7kXIFuoRQ7Rw4qRlOU6irjvdur+FnUPT9ErK8LrH1Pit2nmeoK7njuHPqQQ7kXJslcuQO3IuTVyLkDtyLk1ci5A7ci5NXIuQO3JueSjHHg1x/tK5cmMwkpDKf4b/APEoMUHLtyZvRegZvReo96L0FzkcvhuHFvuKu7ll8ompM3nUdoWkuQOXIuTdyLkDlyLk3ci5A5ci5N3IuWJnbnIcuXQf9nYkxxucaAH0DeVaYbInHa828t5XJy9qV4uDBXin6erfGLbnadkrD47DQsDQ+47yWgmp6yl/vyDzv6ClMyqBv4a+sapZwUPkN7FXnV6yef3Y9WeHH5oeJxsDjc14r1ggj27UgPUiXLIT+GnoNFClyx7NsbvZuPyKzXtPNj/FpEx5fwezpPST1yLlDbiSNjxQ8fnwT1662DU49RXixy1WpNep65FyZvRerCB65FyZvRegeuULOZKYeX1CO0gJ+9V2kMtMNJztH9wQZO9F6j3ovQR9YjWKLrUa1BPwk9sjDwe33rXXLBa1bWOW5oPEA9oqgkXIuTNyLkD1yLkzci5A9cpeDwbnkADb3DmVHwsddq0+Cw4jb5x3n4Lzev1M6jLOnpO1Y+KfHyWqV4K8U9TmEwbIhs2nrd1+zgE+XpovSS9Ri1cdeGvKEec85OF6SXqMzFxuLg17XFhtcGuDix2+1wB8E8ilF61WysxBwvSC9MT4pkYue9rG1AukcGNqdgFSaLpeq9sqUQRiYGvHPiq6rmGh3e76KxL0xiWBw5qtGe2G/tcfX9U4jeOGTN6LlHa6mxKvXtNNnrnxxkr3ql68M7HrkXJm9F6sIHrlU6US0w55vYO+qsL1RaXzUhYOMo7muQZvWI1ii61GtQRdajWqHrUa1BM1q2OVTXQRHzAOzZ8FgtatZo1PdAB5L3D4/FBd3IuTN6L0D1y601NExen8FtePaVp1GT2eK1/CJSpG9ohf5XCLhyFfkrgvVbl2y4+gKWXrxOmybUm09Zlcvzk4XqDnWNdDhsRKzxo8PNI31mxucO8BSC9NTNa9rmuFWuaWuB62kUI7CVt9ttO8o7Pn3oZziZmbsbc5wxDJWyVNbzaZA93E3CteZ4r6GL15toR0U/u3HSYp8zZWND2wNaCHgP2XSV2VDajZWta7F6GXrf2lqceTLE455bI46zEc3jfT/mkhlwmGBIjET5y3qc8vLAT6A0/1Fb3oyzGSbKcG+QkuDHR3He4MeWtqfQAPYq7pJ6PnZsIHxSMiliuYTKDa+NxqR4IJqDUjjUrS5FlUeCw0OGjJLYowy47C873OI5kk+1Q1GrxW0dKV+KJ5/VmtZ45lZF6SXJBckly4lsjdsYxDdtUzepEu1QHOoV6X7P5pmL4/zadRHKJP3ovUe9F69SqJF6zmmk3gRDi9x7G/VXd6y2m833A/mH/EIKLWo1qh61GtQQ9cjXKHcUXFBM1y0uiGJq2VvBzXdoI+Cx1xV9ohPSZ7fKj9zgfiUG0vRemL0XoH71Myp32n6T8FWXqdk4cZKjcGmp4V2BU9dWbae8R4S2YvjhqsI7f7FmcH0gCfNHZfFhyWM1rX4l8lgL421c2NlvhUOzfXr3LQQvoomkGU/tUVrXmKVjhLBO3fh5m+K/mDUgjrBK8PpMuOImuSPL5ea3eJ35LUuSS5ZnRvTAYh7sJimjD46LZJhyfBloPvYD+JhG2m8V4bVoS9QzRfFbht/fkzHPoWXJJckFyTVVJyJbFlySXLiFrmzIqshpZp3Jl2KhiOFM0T49Y6SJ5MrBfa46sDcNm+la71baR6TwYFrQ4GWeQ2w4WPbLiHnYAB1Nrvd70aN5TNEHz4pwdi56GVzPFiaPEw0XmN7zUq5gpXHX2uau8T0jpvPjHlHj+SEzvyhatkDmhw3OaHCopUEVGw7thVZM/wj6VaSHYqnHxFjq9TttefWF2fs9X/AC3tHTb90M/ww5ei9RtYjWL2Kkk3rHacz/awj+GT2v8AotRrFh9N5a4ho4Qt73OKCq1yNcodxRcUHEIQgFY6Py24iPnc3taVXJ/BSWyRu4Pae9Bvb0XqPei9BJDq7Bt5cVqMvwwijt6ztcefD2KjyPDVdrHbhsbzdx9ivNasTETG0iZE5PXKDDNtUsFfN9fpraXNNe7u+TpVtFo3ZzTLQuHMWNcHGHEx7YcSyoc07w11NpbXhtG8cDioekfN8qkGGzbDmYDxZ2m2R7R+Jr/FlHYeJXrKjZhluHxMZixETJWH8Ejbh6RwPMbVPT66ta+yz14qfWPlP7IWp315SzeXdKeSTgf9xqT5OIY5hHtFR3q1GmOU0r+3YX/3t9yyWbdCWXSEuw802H80gTMHorRw7SqcdAz67ceynLDOr/mrnu/Zl+cZbV8pj/iPFkjubbHdJeRwg1xbJD5MDXSE9gp3rMT9KOOx7/2fJsI4uO+ecA6seXb4rBzcT6FMyroUyuIgzyTYk+SSIoz6Q3b3rc5fluHwzBHBEyFg/BE0NHpPE8ytVsmg0/4VZvb/AG6enezte3Xkz+iWhIwjnYrFSHFY6QeHiHkuEdd7Iq7h1V7KBalCS51FzM2a+e/Feef96Nta7coIlKaxLA9pafYeB4puSbak61e57H0k6fBvbrbmp57722juUshLSWnYQaJOsU7NIbheN438x9FT61dloStYsPpY+uKdyYwd1fitdrFidIX1xMvpaOxoQVyEIQCEIQCKoQg2Mc1QDxAPaKp6Bpe4NG8ns4lVeAmrEz1QOzYtDk0Vrbzvdu5N+qC7htY0NbuAp9UvWqNCHvNGNc88GNLj3Kzw+jmOf+XaOMjg3u3oIutU7C4wHYd/vUyHQuY+PKxvqtLvfRTItC4h40sh9UNb81Q12hpq6cNuvdLZjyTSUMFdVjiNHi0fZOJ82Q7T6Cq2Vr2Gj2lp5jZ7CvDars7Ppp+9HLx7l6tq26OoSQ8LtwXP2lLZ1CSXhLhhkk2MaXc9zR7Vsx4b5J2rG506kF1FBxWMG4f8LS4fR1pB1xJJ6mEtA9u8puTQ7Cnc6VvofX3her7N7F4JjJn9P5VsmaOlWT1qNatFLoSPwTOHrsB9xCgz6H4tviujf7S094XqVRV61UuYQ2OqPFO7kesK7xWVYuLx4ngeU0XDtbVV09HtLT/weKCq1qxuaurPKfPPdsWqlJaS07wshi3VkefPd7ygZQhCAQhCAQhCDT6H5TNjHNhibWhJcdzWNrvcerfRew5ZoVhowDL9q6m4+DGOQaN/tWF6F87w0Tp8NIQyWV7Hxl2zWgNoYweI3gddSvXUDcMDGC1jWtHBoAHYE4hCAQuOdRMvcSq+bUVxecsxG5b52j6JiTE12WgjztvciwIsXIy6rPflG0Q2xFYQZMHE78tg9UEe4pr92xeT3n5qzsRq1zrYbWnedvSG6MmyFFh4m/lMPpBPvU5mLb1tp6NyTq0atWMWXNi+Hb0hC21uqUyRp3FKUMRp1khG/autg13FyyRt+jTNfA+hcBXV0ondAKBj8jws/wB5G2vlt8F4/UFPQg8y0w0LkgYZ4iZGN2uqPDY3zuIHFeRyGpJ5k96+k9J88w2Cw0kuIIttc0RnfM4jZG0ddV81IBCEIBCEIBCEIOgrY5B0qZphQGPc3FRjZbiK3gcBKNvbVY1CD2zK+mbLJKCdk2HdzbrWf1M29oC1OA0tyzEfc4uB58nWBrv6XUK+akEBB9Tb9qLV8x4XM8TD91PNF/KlezuBorbD6f51H4uNmPKS2T/IFVbaaJneUt30NauWrwqHpYztu+WJ/rwN+FFMj6Zc2G9mFd6YnD3PUfdYOJ7Tai1eODprzHrw+FPskH+pK/62Zh/42G7ZPmse6QcT2G1Fq8dPTXmPVh8L/wDQ/wCpNP6Z80O6LCt/Q8+96j7pBxPZ7Vy1eHy9LmdHc+BvqwD4kqDP0k52/fi3N/lxxt9zU9zg4n0A2oTeLzPDwis0sUQ4yyNZ7yvm/FaS5jL95i8S8cDO8DsBAVa41NTtPE7T2lWsWOccbbsTO737MelLJYK/b64+Th2GSv6vF71js66bJ3Vbg8O2P+JiDe/0iNuwe0leZIW1hMzTN8Vi363EyvlfxedjRwa3c0cgoaEIBCE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8" name="AutoShape 8" descr="data:image/jpeg;base64,/9j/4AAQSkZJRgABAQAAAQABAAD/2wCEAAkGBgwPEBAQDxAQEBIUDxAQFA8NDxUQEA0SFRAVFBUQEhIXGyYeFxkkGhQSHy8gIycpLCwsFR4xNTAqNSYrLCkBCQoKDgwOGg8PGiolHiQtKTUxMC0pKiwqKSktKSkpNS8pLiwqLCksKSkvNSopLC4sLC8qKSwsKSkuKSkqKTIpLP/AABEIANAA0AMBIgACEQEDEQH/xAAcAAABBQEBAQAAAAAAAAAAAAAAAgMEBQYBBwj/xABEEAABAwICBgQLBQcDBQAAAAABAAIDERIEBQYTITFRYQdBkaEiMlJicXKBscHR4SMzQkOCFBVjc5KissLw8RckVJOj/8QAGwEBAAIDAQEAAAAAAAAAAAAAAAIEAQMFBgf/xAAxEQEAAgECAwUFCAMAAAAAAAAAAQIDBBESITEFQVFhkRMUMnGhBiIzgbHB0fAjYuH/2gAMAwEAAhEDEQA/ANYr/BurGw+aO7YqBXWVurGORI+KCWhCEAhCEAo+Nw2sbTrG0fJSEIM2QuKxzTC/mD9XzVcgEIQgEIQgEIQgEIVhk2X66TaPAbQu58G+1Bb6O5dY3WuHhOGyv4W/VXK4iqDqFyqKoOoXKoqgzulTvCiHmuPePkqJXOlDvtWDhH73FUyAVpk79jhzB7R9FVVU7KH+E4cW+4/VBboXKoqg6hcqiqDqFyqKoBwBBB2gilFRYvDmNxHVvB4hXtVHxmG1jadY2g8+CCkQuHZsKKoOoXKoqg6hcqiqBTGOcQ1oqSaADrK2mXYIQxhg373HyndaqNG8v/OcOIZXvd8O1X9UHaoquVRVB2qKrlUVQdqiq5VFUGW0kd9v6GN+JVWp+fvriH8g0f2hV9UCaqTlr6SN51HcolU5hn0ew+cPeg0VUVSaoqgVVFUmqKoFVRVJqiqBVUVSaoqgrs0wv5g/V81XVWhcARQ7jsVFi8OY3U6t4PEIG6oqk1RVAqqlZbgjNIGdW9x4N6/kodVr8mwGpj2+O7a7lwb7EFgxoaAAKAAAAdQC7VJqiqBVUVSaoqgVVFUmqKoFVRVJqiqDIZy+s8vrU7AFCqnsxfWaU/xHe9R6oG7kXJu5FyDUtfUA8QCu1UbBSVjYfNA7NieqgXVFUiqKoF1RVIqiqBdUVSKoqgXVMYzDiRtOsbQeacqiqDOmo2HYeHBcuVhm2F/MH6vgVBwmHdK9rG7yd/AdZKC30dwF7ta4eC0+DX8TvotNVR8PC2NjWN3AU9PMp2qBdUVSKoqgXVFUiqKoF1RVIqiqBdUApFVwuQYnEvq954vcf7imrkhz6lcuQN3IuTN6L0GhymSsQ5OI+PxU25VGRy7HjmD2inwVncgcuRcm7kXIHLkXJu5FyBy5FybuRcgcuRcm7kXIFuoRQ7Rw4qRlOU6irjvdur+FnUPT9ErK8LrH1Pit2nmeoK7njuHPqQQ7kXJslcuQO3IuTVyLkDtyLk1ci5A7ci5NXIuQO3JueSjHHg1x/tK5cmMwkpDKf4b/APEoMUHLtyZvRegZvReo96L0FzkcvhuHFvuKu7ll8ompM3nUdoWkuQOXIuTdyLkDlyLk3ci5A5ci5N3IuWJnbnIcuXQf9nYkxxucaAH0DeVaYbInHa828t5XJy9qV4uDBXin6erfGLbnadkrD47DQsDQ+47yWgmp6yl/vyDzv6ClMyqBv4a+sapZwUPkN7FXnV6yef3Y9WeHH5oeJxsDjc14r1ggj27UgPUiXLIT+GnoNFClyx7NsbvZuPyKzXtPNj/FpEx5fwezpPST1yLlDbiSNjxQ8fnwT1662DU49RXixy1WpNep65FyZvRerCB65FyZvRegeuULOZKYeX1CO0gJ+9V2kMtMNJztH9wQZO9F6j3ovQR9YjWKLrUa1BPwk9sjDwe33rXXLBa1bWOW5oPEA9oqgkXIuTNyLkD1yLkzci5A9cpeDwbnkADb3DmVHwsddq0+Cw4jb5x3n4Lzev1M6jLOnpO1Y+KfHyWqV4K8U9TmEwbIhs2nrd1+zgE+XpovSS9Ri1cdeGvKEec85OF6SXqMzFxuLg17XFhtcGuDix2+1wB8E8ilF61WysxBwvSC9MT4pkYue9rG1AukcGNqdgFSaLpeq9sqUQRiYGvHPiq6rmGh3e76KxL0xiWBw5qtGe2G/tcfX9U4jeOGTN6LlHa6mxKvXtNNnrnxxkr3ql68M7HrkXJm9F6sIHrlU6US0w55vYO+qsL1RaXzUhYOMo7muQZvWI1ii61GtQRdajWqHrUa1BM1q2OVTXQRHzAOzZ8FgtatZo1PdAB5L3D4/FBd3IuTN6L0D1y601NExen8FtePaVp1GT2eK1/CJSpG9ohf5XCLhyFfkrgvVbl2y4+gKWXrxOmybUm09Zlcvzk4XqDnWNdDhsRKzxo8PNI31mxucO8BSC9NTNa9rmuFWuaWuB62kUI7CVt9ttO8o7Pn3oZziZmbsbc5wxDJWyVNbzaZA93E3CteZ4r6GL15toR0U/u3HSYp8zZWND2wNaCHgP2XSV2VDajZWta7F6GXrf2lqceTLE455bI46zEc3jfT/mkhlwmGBIjET5y3qc8vLAT6A0/1Fb3oyzGSbKcG+QkuDHR3He4MeWtqfQAPYq7pJ6PnZsIHxSMiliuYTKDa+NxqR4IJqDUjjUrS5FlUeCw0OGjJLYowy47C873OI5kk+1Q1GrxW0dKV+KJ5/VmtZ45lZF6SXJBckly4lsjdsYxDdtUzepEu1QHOoV6X7P5pmL4/zadRHKJP3ovUe9F69SqJF6zmmk3gRDi9x7G/VXd6y2m833A/mH/EIKLWo1qh61GtQQ9cjXKHcUXFBM1y0uiGJq2VvBzXdoI+Cx1xV9ohPSZ7fKj9zgfiUG0vRemL0XoH71Myp32n6T8FWXqdk4cZKjcGmp4V2BU9dWbae8R4S2YvjhqsI7f7FmcH0gCfNHZfFhyWM1rX4l8lgL421c2NlvhUOzfXr3LQQvoomkGU/tUVrXmKVjhLBO3fh5m+K/mDUgjrBK8PpMuOImuSPL5ea3eJ35LUuSS5ZnRvTAYh7sJimjD46LZJhyfBloPvYD+JhG2m8V4bVoS9QzRfFbht/fkzHPoWXJJckFyTVVJyJbFlySXLiFrmzIqshpZp3Jl2KhiOFM0T49Y6SJ5MrBfa46sDcNm+la71baR6TwYFrQ4GWeQ2w4WPbLiHnYAB1Nrvd70aN5TNEHz4pwdi56GVzPFiaPEw0XmN7zUq5gpXHX2uau8T0jpvPjHlHj+SEzvyhatkDmhw3OaHCopUEVGw7thVZM/wj6VaSHYqnHxFjq9TttefWF2fs9X/AC3tHTb90M/ww5ei9RtYjWL2Kkk3rHacz/awj+GT2v8AotRrFh9N5a4ho4Qt73OKCq1yNcodxRcUHEIQgFY6Py24iPnc3taVXJ/BSWyRu4Pae9Bvb0XqPei9BJDq7Bt5cVqMvwwijt6ztcefD2KjyPDVdrHbhsbzdx9ivNasTETG0iZE5PXKDDNtUsFfN9fpraXNNe7u+TpVtFo3ZzTLQuHMWNcHGHEx7YcSyoc07w11NpbXhtG8cDioekfN8qkGGzbDmYDxZ2m2R7R+Jr/FlHYeJXrKjZhluHxMZixETJWH8Ejbh6RwPMbVPT66ta+yz14qfWPlP7IWp315SzeXdKeSTgf9xqT5OIY5hHtFR3q1GmOU0r+3YX/3t9yyWbdCWXSEuw802H80gTMHorRw7SqcdAz67ceynLDOr/mrnu/Zl+cZbV8pj/iPFkjubbHdJeRwg1xbJD5MDXSE9gp3rMT9KOOx7/2fJsI4uO+ecA6seXb4rBzcT6FMyroUyuIgzyTYk+SSIoz6Q3b3rc5fluHwzBHBEyFg/BE0NHpPE8ytVsmg0/4VZvb/AG6enezte3Xkz+iWhIwjnYrFSHFY6QeHiHkuEdd7Iq7h1V7KBalCS51FzM2a+e/Feef96Nta7coIlKaxLA9pafYeB4puSbak61e57H0k6fBvbrbmp57722juUshLSWnYQaJOsU7NIbheN438x9FT61dloStYsPpY+uKdyYwd1fitdrFidIX1xMvpaOxoQVyEIQCEIQCKoQg2Mc1QDxAPaKp6Bpe4NG8ns4lVeAmrEz1QOzYtDk0Vrbzvdu5N+qC7htY0NbuAp9UvWqNCHvNGNc88GNLj3Kzw+jmOf+XaOMjg3u3oIutU7C4wHYd/vUyHQuY+PKxvqtLvfRTItC4h40sh9UNb81Q12hpq6cNuvdLZjyTSUMFdVjiNHi0fZOJ82Q7T6Cq2Vr2Gj2lp5jZ7CvDars7Ppp+9HLx7l6tq26OoSQ8LtwXP2lLZ1CSXhLhhkk2MaXc9zR7Vsx4b5J2rG506kF1FBxWMG4f8LS4fR1pB1xJJ6mEtA9u8puTQ7Cnc6VvofX3her7N7F4JjJn9P5VsmaOlWT1qNatFLoSPwTOHrsB9xCgz6H4tviujf7S094XqVRV61UuYQ2OqPFO7kesK7xWVYuLx4ngeU0XDtbVV09HtLT/weKCq1qxuaurPKfPPdsWqlJaS07wshi3VkefPd7ygZQhCAQhCAQhCDT6H5TNjHNhibWhJcdzWNrvcerfRew5ZoVhowDL9q6m4+DGOQaN/tWF6F87w0Tp8NIQyWV7Hxl2zWgNoYweI3gddSvXUDcMDGC1jWtHBoAHYE4hCAQuOdRMvcSq+bUVxecsxG5b52j6JiTE12WgjztvciwIsXIy6rPflG0Q2xFYQZMHE78tg9UEe4pr92xeT3n5qzsRq1zrYbWnedvSG6MmyFFh4m/lMPpBPvU5mLb1tp6NyTq0atWMWXNi+Hb0hC21uqUyRp3FKUMRp1khG/autg13FyyRt+jTNfA+hcBXV0ondAKBj8jws/wB5G2vlt8F4/UFPQg8y0w0LkgYZ4iZGN2uqPDY3zuIHFeRyGpJ5k96+k9J88w2Cw0kuIIttc0RnfM4jZG0ddV81IBCEIBCEIBCEIOgrY5B0qZphQGPc3FRjZbiK3gcBKNvbVY1CD2zK+mbLJKCdk2HdzbrWf1M29oC1OA0tyzEfc4uB58nWBrv6XUK+akEBB9Tb9qLV8x4XM8TD91PNF/KlezuBorbD6f51H4uNmPKS2T/IFVbaaJneUt30NauWrwqHpYztu+WJ/rwN+FFMj6Zc2G9mFd6YnD3PUfdYOJ7Tai1eODprzHrw+FPskH+pK/62Zh/42G7ZPmse6QcT2G1Fq8dPTXmPVh8L/wDQ/wCpNP6Z80O6LCt/Q8+96j7pBxPZ7Vy1eHy9LmdHc+BvqwD4kqDP0k52/fi3N/lxxt9zU9zg4n0A2oTeLzPDwis0sUQ4yyNZ7yvm/FaS5jL95i8S8cDO8DsBAVa41NTtPE7T2lWsWOccbbsTO737MelLJYK/b64+Th2GSv6vF71js66bJ3Vbg8O2P+JiDe/0iNuwe0leZIW1hMzTN8Vi363EyvlfxedjRwa3c0cgoaEIBCE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70" name="AutoShape 10" descr="data:image/jpeg;base64,/9j/4AAQSkZJRgABAQAAAQABAAD/2wCEAAkGBgwPEBAQDxAQEBIUDxAQFA8NDxUQEA0SFRAVFBUQEhIXGyYeFxkkGhQSHy8gIycpLCwsFR4xNTAqNSYrLCkBCQoKDgwOGg8PGiolHiQtKTUxMC0pKiwqKSktKSkpNS8pLiwqLCksKSkvNSopLC4sLC8qKSwsKSkuKSkqKTIpLP/AABEIANAA0AMBIgACEQEDEQH/xAAcAAABBQEBAQAAAAAAAAAAAAAAAgMEBQYBBwj/xABEEAABAwICBgQLBQcDBQAAAAABAAIDERIEBQYTITFRYQdBkaEiMlJicXKBscHR4SMzQkOCFBVjc5KissLw8RckVJOj/8QAGwEBAAIDAQEAAAAAAAAAAAAAAAIEAQMFBgf/xAAxEQEAAgECAwUFCAMAAAAAAAAAAQIDBBESITEFQVFhkRMUMnGhBiIzgbHB0fAjYuH/2gAMAwEAAhEDEQA/ANYr/BurGw+aO7YqBXWVurGORI+KCWhCEAhCEAo+Nw2sbTrG0fJSEIM2QuKxzTC/mD9XzVcgEIQgEIQgEIQgEIVhk2X66TaPAbQu58G+1Bb6O5dY3WuHhOGyv4W/VXK4iqDqFyqKoOoXKoqgzulTvCiHmuPePkqJXOlDvtWDhH73FUyAVpk79jhzB7R9FVVU7KH+E4cW+4/VBboXKoqg6hcqiqDqFyqKoBwBBB2gilFRYvDmNxHVvB4hXtVHxmG1jadY2g8+CCkQuHZsKKoOoXKoqg6hcqiqBTGOcQ1oqSaADrK2mXYIQxhg373HyndaqNG8v/OcOIZXvd8O1X9UHaoquVRVB2qKrlUVQdqiq5VFUGW0kd9v6GN+JVWp+fvriH8g0f2hV9UCaqTlr6SN51HcolU5hn0ew+cPeg0VUVSaoqgVVFUmqKoFVRVJqiqBVUVSaoqgrs0wv5g/V81XVWhcARQ7jsVFi8OY3U6t4PEIG6oqk1RVAqqlZbgjNIGdW9x4N6/kodVr8mwGpj2+O7a7lwb7EFgxoaAAKAAAAdQC7VJqiqBVUVSaoqgVVFUmqKoFVRVJqiqDIZy+s8vrU7AFCqnsxfWaU/xHe9R6oG7kXJu5FyDUtfUA8QCu1UbBSVjYfNA7NieqgXVFUiqKoF1RVIqiqBdUVSKoqgXVMYzDiRtOsbQeacqiqDOmo2HYeHBcuVhm2F/MH6vgVBwmHdK9rG7yd/AdZKC30dwF7ta4eC0+DX8TvotNVR8PC2NjWN3AU9PMp2qBdUVSKoqgXVFUiqKoF1RVIqiqBdUApFVwuQYnEvq954vcf7imrkhz6lcuQN3IuTN6L0GhymSsQ5OI+PxU25VGRy7HjmD2inwVncgcuRcm7kXIHLkXJu5FyBy5FybuRcgcuRcm7kXIFuoRQ7Rw4qRlOU6irjvdur+FnUPT9ErK8LrH1Pit2nmeoK7njuHPqQQ7kXJslcuQO3IuTVyLkDtyLk1ci5A7ci5NXIuQO3JueSjHHg1x/tK5cmMwkpDKf4b/APEoMUHLtyZvRegZvReo96L0FzkcvhuHFvuKu7ll8ompM3nUdoWkuQOXIuTdyLkDlyLk3ci5A5ci5N3IuWJnbnIcuXQf9nYkxxucaAH0DeVaYbInHa828t5XJy9qV4uDBXin6erfGLbnadkrD47DQsDQ+47yWgmp6yl/vyDzv6ClMyqBv4a+sapZwUPkN7FXnV6yef3Y9WeHH5oeJxsDjc14r1ggj27UgPUiXLIT+GnoNFClyx7NsbvZuPyKzXtPNj/FpEx5fwezpPST1yLlDbiSNjxQ8fnwT1662DU49RXixy1WpNep65FyZvRerCB65FyZvRegeuULOZKYeX1CO0gJ+9V2kMtMNJztH9wQZO9F6j3ovQR9YjWKLrUa1BPwk9sjDwe33rXXLBa1bWOW5oPEA9oqgkXIuTNyLkD1yLkzci5A9cpeDwbnkADb3DmVHwsddq0+Cw4jb5x3n4Lzev1M6jLOnpO1Y+KfHyWqV4K8U9TmEwbIhs2nrd1+zgE+XpovSS9Ri1cdeGvKEec85OF6SXqMzFxuLg17XFhtcGuDix2+1wB8E8ilF61WysxBwvSC9MT4pkYue9rG1AukcGNqdgFSaLpeq9sqUQRiYGvHPiq6rmGh3e76KxL0xiWBw5qtGe2G/tcfX9U4jeOGTN6LlHa6mxKvXtNNnrnxxkr3ql68M7HrkXJm9F6sIHrlU6US0w55vYO+qsL1RaXzUhYOMo7muQZvWI1ii61GtQRdajWqHrUa1BM1q2OVTXQRHzAOzZ8FgtatZo1PdAB5L3D4/FBd3IuTN6L0D1y601NExen8FtePaVp1GT2eK1/CJSpG9ohf5XCLhyFfkrgvVbl2y4+gKWXrxOmybUm09Zlcvzk4XqDnWNdDhsRKzxo8PNI31mxucO8BSC9NTNa9rmuFWuaWuB62kUI7CVt9ttO8o7Pn3oZziZmbsbc5wxDJWyVNbzaZA93E3CteZ4r6GL15toR0U/u3HSYp8zZWND2wNaCHgP2XSV2VDajZWta7F6GXrf2lqceTLE455bI46zEc3jfT/mkhlwmGBIjET5y3qc8vLAT6A0/1Fb3oyzGSbKcG+QkuDHR3He4MeWtqfQAPYq7pJ6PnZsIHxSMiliuYTKDa+NxqR4IJqDUjjUrS5FlUeCw0OGjJLYowy47C873OI5kk+1Q1GrxW0dKV+KJ5/VmtZ45lZF6SXJBckly4lsjdsYxDdtUzepEu1QHOoV6X7P5pmL4/zadRHKJP3ovUe9F69SqJF6zmmk3gRDi9x7G/VXd6y2m833A/mH/EIKLWo1qh61GtQQ9cjXKHcUXFBM1y0uiGJq2VvBzXdoI+Cx1xV9ohPSZ7fKj9zgfiUG0vRemL0XoH71Myp32n6T8FWXqdk4cZKjcGmp4V2BU9dWbae8R4S2YvjhqsI7f7FmcH0gCfNHZfFhyWM1rX4l8lgL421c2NlvhUOzfXr3LQQvoomkGU/tUVrXmKVjhLBO3fh5m+K/mDUgjrBK8PpMuOImuSPL5ea3eJ35LUuSS5ZnRvTAYh7sJimjD46LZJhyfBloPvYD+JhG2m8V4bVoS9QzRfFbht/fkzHPoWXJJckFyTVVJyJbFlySXLiFrmzIqshpZp3Jl2KhiOFM0T49Y6SJ5MrBfa46sDcNm+la71baR6TwYFrQ4GWeQ2w4WPbLiHnYAB1Nrvd70aN5TNEHz4pwdi56GVzPFiaPEw0XmN7zUq5gpXHX2uau8T0jpvPjHlHj+SEzvyhatkDmhw3OaHCopUEVGw7thVZM/wj6VaSHYqnHxFjq9TttefWF2fs9X/AC3tHTb90M/ww5ei9RtYjWL2Kkk3rHacz/awj+GT2v8AotRrFh9N5a4ho4Qt73OKCq1yNcodxRcUHEIQgFY6Py24iPnc3taVXJ/BSWyRu4Pae9Bvb0XqPei9BJDq7Bt5cVqMvwwijt6ztcefD2KjyPDVdrHbhsbzdx9ivNasTETG0iZE5PXKDDNtUsFfN9fpraXNNe7u+TpVtFo3ZzTLQuHMWNcHGHEx7YcSyoc07w11NpbXhtG8cDioekfN8qkGGzbDmYDxZ2m2R7R+Jr/FlHYeJXrKjZhluHxMZixETJWH8Ejbh6RwPMbVPT66ta+yz14qfWPlP7IWp315SzeXdKeSTgf9xqT5OIY5hHtFR3q1GmOU0r+3YX/3t9yyWbdCWXSEuw802H80gTMHorRw7SqcdAz67ceynLDOr/mrnu/Zl+cZbV8pj/iPFkjubbHdJeRwg1xbJD5MDXSE9gp3rMT9KOOx7/2fJsI4uO+ecA6seXb4rBzcT6FMyroUyuIgzyTYk+SSIoz6Q3b3rc5fluHwzBHBEyFg/BE0NHpPE8ytVsmg0/4VZvb/AG6enezte3Xkz+iWhIwjnYrFSHFY6QeHiHkuEdd7Iq7h1V7KBalCS51FzM2a+e/Feef96Nta7coIlKaxLA9pafYeB4puSbak61e57H0k6fBvbrbmp57722juUshLSWnYQaJOsU7NIbheN438x9FT61dloStYsPpY+uKdyYwd1fitdrFidIX1xMvpaOxoQVyEIQCEIQCKoQg2Mc1QDxAPaKp6Bpe4NG8ns4lVeAmrEz1QOzYtDk0Vrbzvdu5N+qC7htY0NbuAp9UvWqNCHvNGNc88GNLj3Kzw+jmOf+XaOMjg3u3oIutU7C4wHYd/vUyHQuY+PKxvqtLvfRTItC4h40sh9UNb81Q12hpq6cNuvdLZjyTSUMFdVjiNHi0fZOJ82Q7T6Cq2Vr2Gj2lp5jZ7CvDars7Ppp+9HLx7l6tq26OoSQ8LtwXP2lLZ1CSXhLhhkk2MaXc9zR7Vsx4b5J2rG506kF1FBxWMG4f8LS4fR1pB1xJJ6mEtA9u8puTQ7Cnc6VvofX3her7N7F4JjJn9P5VsmaOlWT1qNatFLoSPwTOHrsB9xCgz6H4tviujf7S094XqVRV61UuYQ2OqPFO7kesK7xWVYuLx4ngeU0XDtbVV09HtLT/weKCq1qxuaurPKfPPdsWqlJaS07wshi3VkefPd7ygZQhCAQhCAQhCDT6H5TNjHNhibWhJcdzWNrvcerfRew5ZoVhowDL9q6m4+DGOQaN/tWF6F87w0Tp8NIQyWV7Hxl2zWgNoYweI3gddSvXUDcMDGC1jWtHBoAHYE4hCAQuOdRMvcSq+bUVxecsxG5b52j6JiTE12WgjztvciwIsXIy6rPflG0Q2xFYQZMHE78tg9UEe4pr92xeT3n5qzsRq1zrYbWnedvSG6MmyFFh4m/lMPpBPvU5mLb1tp6NyTq0atWMWXNi+Hb0hC21uqUyRp3FKUMRp1khG/autg13FyyRt+jTNfA+hcBXV0ondAKBj8jws/wB5G2vlt8F4/UFPQg8y0w0LkgYZ4iZGN2uqPDY3zuIHFeRyGpJ5k96+k9J88w2Cw0kuIIttc0RnfM4jZG0ddV81IBCEIBCEIBCEIOgrY5B0qZphQGPc3FRjZbiK3gcBKNvbVY1CD2zK+mbLJKCdk2HdzbrWf1M29oC1OA0tyzEfc4uB58nWBrv6XUK+akEBB9Tb9qLV8x4XM8TD91PNF/KlezuBorbD6f51H4uNmPKS2T/IFVbaaJneUt30NauWrwqHpYztu+WJ/rwN+FFMj6Zc2G9mFd6YnD3PUfdYOJ7Tai1eODprzHrw+FPskH+pK/62Zh/42G7ZPmse6QcT2G1Fq8dPTXmPVh8L/wDQ/wCpNP6Z80O6LCt/Q8+96j7pBxPZ7Vy1eHy9LmdHc+BvqwD4kqDP0k52/fi3N/lxxt9zU9zg4n0A2oTeLzPDwis0sUQ4yyNZ7yvm/FaS5jL95i8S8cDO8DsBAVa41NTtPE7T2lWsWOccbbsTO737MelLJYK/b64+Th2GSv6vF71js66bJ3Vbg8O2P+JiDe/0iNuwe0leZIW1hMzTN8Vi363EyvlfxedjRwa3c0cgoaEIBCE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0976" name="Picture 16" descr="http://t0.gstatic.com/images?q=tbn:ANd9GcQxK-3gT_unuR-dYzkMb5W0H_6D3U7O5GYOpnYmY4UzHdDEfIo9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2857496"/>
            <a:ext cx="3643338" cy="364333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0978" name="AutoShape 18" descr="data:image/jpeg;base64,/9j/4AAQSkZJRgABAQAAAQABAAD/2wBDAAkGBwgHBgkIBwgKCgkLDRYPDQwMDRsUFRAWIB0iIiAdHx8kKDQsJCYxJx8fLT0tMTU3Ojo6Iys/RD84QzQ5Ojf/2wBDAQoKCg0MDRoPDxo3JR8lNzc3Nzc3Nzc3Nzc3Nzc3Nzc3Nzc3Nzc3Nzc3Nzc3Nzc3Nzc3Nzc3Nzc3Nzc3Nzc3Nzf/wAARCACeAJ4DASIAAhEBAxEB/8QAGwAAAgMBAQEAAAAAAAAAAAAABQYDBAcCAQD/xAA6EAABAwMDAgQEBAYBAwUAAAABAgMEAAURBhIhMUETIlFhBxQycRWBkaEjM0JSwdFiJDRDU3Lh8PH/xAAaAQACAwEBAAAAAAAAAAAAAAADBAACBQEG/8QAJREAAgICAwACAwADAQAAAAAAAQIAAwQREiExBRMUIkEVUWFx/9oADAMBAAIRAxEAPwDcM19XNfZxXOpJ6oVz2rxRPWoZEhDDRW4oBI61VmVRtjIAT1JiU9aG3C8woIKpDqMjoAeaV7vqp6S6pi3gJSOCs5oI3CXIe3yFKdcP954rNvzx4kZSjrZh+ZrFxwlMJlZ9FEUJfuN1lkl2RsT6CrkWDE3YfkBGOqUjpRyHFtIxtcKz/wAqT+u+7swoatImqhOPnc6tbh+xrkWYd2nD+VaU1FilI8JDavsKsJjtY5bRn2FdHx1n9M4ckDyZaLUEfSlaT/7DUzQnxT/AkrSPRXStMXEZUPM2n9KqP2mK4PM0Bmp/j7qztTJ+QrexOj6kuUZWHkocQO460et+qokkhD25pZ9eleSdOsryGVYPpigNwsTrBJUgkf3DiufbkUn9vJCEfyPzDjbo3JWlQPQg1MMDpWYwZ9wtTu5lwutDqleTinKy3+PckABW10dU1o0ZldnQ6gHpK+Q/XwNRBZxwMnvXaVAinx/yBnVe1zXtdknAOa8JzxXoPB9qry5DcZlTjisJHOTQ2IC7nR2ZDdLixb4y3n1gADgeprPLnc5F6e3uqKIyThI9a4ulxdvEwukkMg+RJPB/KiNntyHVeI75WkdQawcnJ+1+CxxKgo2ZzAtS1R1uqbPgJSVAAfVgVmt5v9/mznI8SJMbjoVgNpbOD+1bb+IttI8KK0MDgZHBqDxHSdyGGE+2zrT2Phqo2wgntO9TJbfb9RvNgi2vDP8AcBU021aijNlxdudAH9SccVq6JcpsfQg/kasNXNK/LKaAzxkDp+tPcQvkGTuYVA19edPyw0tx4t58zboIx+1bppLUcXUVpamR1glQ8yc8g0H1Rou1ani7i2ht8DCXUJGfz4ql8MtLzNL/ADseU4FsrP8AD9qqzjXcgj+XMD3pH1l8R7dp5xUdtaXZIGdqe3FNV0U78g/8v/O2eUVils+Gl0v12em3p4tIW4cjOSRn3zVUtBnCsvD4nXKWsFDiEIVzgEVda15Jx55A+xPWmWD8PdOWxsJW2XFJHVYTz+1dStI6ZkpKQ14R9U7f9VCFboiRf1io7quG6r/qEJCyfqyKuJKHUplw3ACehSaqXb4WMSVFVtuRH/FwA/4olo7R8+0xpDNwfDqSB4ZHY1m5GKFHNeo0lmxoxn0xqISMRJy9khPQq/qpqSsEZGQKy64RFsuHacOtnKD3/WmzSt7NwT8vJ4kNp6f3UXBy9ni0HbX/AERpBzXQNRp/Ou61v7FpGeEqz0pA1ldlSpggMLPhITlZHY+lNepJ6Lda3nirzYwkeprOIwLm51zzLdO41kfJZHFdKY1jps7lhptKEoSE4x0FMMBhySlKUcIH1D1oPGaCnEjrTrbIoaYScdRSvxmPzbmYTIfXQnjEFDacBAPvVpMMEcJFWUIGORQTUWpoNjZK5DgK/wClCTya9AzKoiFjBRsy+5DGOlUpEQY5TSO98Q7rJc3QYBKOxIrpn4iSW1AXWCpKTwSB0oYuQ+wP3p/I2MuuQ1nJPhjqKMNuhaQoHO4ZFAodxh3iKZENaVg4G09RVu3O+VTSiSoHvSuQNjYjVThvISUry9QMdSe1D5M9xSvCiKyO5xXFwfKiGkHmvYzSUN/xClHqc4quPWfTLOwWQiMpxW5xSlKPvU6YIUMbRUoutsYVtXLjhXTgjNXosuLKGWHW3PcEZp4cIH7FMELt+08bgfaod8mIeVFSPQ0yKZCxxVZ6MFcbQfepbWrCFBi5dG25jPzDYG9PWlne5BlIlsEpWk8n1FNNwZMV0qRykdR60AlJC1FRHlzkivM5atRbseR2oh10ZoFnnouEJqQg/WOfvRH8qzvRdwMKeuA4ryOHcjNaBzjg81vYl/2JuJWpxaIOuppemNQ0kbQdxoSwnBx7VFPkfPXqQ6eQg8GrDAz5jXls60s2o/QoAl63j+OnPTNPcQAxkEdhSEyrY+nHSnK1S0GOEqIBrc+ItBTQit6ne5bnSBGiuuk/SkkViMhb98u70mQFOobUSE9QRWx3ofM2x9tHUoI4+1Y+xPdtUGWhvh0ZT0py/e5jZj7IEC3LWBt7qo0VhCVJOCVCoGNaomq+XmstELOCpIx/iky8yXZk5x14HcTziqjLayoEJVgHrVxjqF2TLrjqE3uavp66uWq7NGMsiI/nKSeBWqRFgyd6cdAfyxWHWZtxcWIjBKt3Ga2u0A+E2V5ztCf8UndZxHEwuHvkRPn3kNuuvunyo5rPb3qW43yYuLEeEaIk7SpI5PvmmXWTyo9pf2HG5WM1kd7mvQ4TbDayN4JUR1olNmxoQeQ5L8RGtuFbQvY7OcU50Kt1T+FOtJ+atFwcUhJyUnkH96yP52RuKgtX5mnf4fuy5jxa+Ywk8YWui2VlRuCtpZBsGbdojVH43H8N7AkIHmxxnpTQtO7IzWPacS5adYNIQcBxWxWD1rYUHKAr2o1LlhGMewkdwVeGQqOTgZHek10fUKd70sIYIyMkUkudVn3rG+XIAmpjbg2StcZ9mSzwtCh+lanbZIlRGnuMqQDx0rMJTYWgo9jThoWWXbMhvOS2AmgfGXnWjL5CRBtpK2/FV9Szk0XZGSdvrQm1/wAhoGq95u4hABK8HPas2ytrLP1jNS76EaQ2HE4BwR0NW7fLLfkV1HQ1nlu1ctLifFztz1PFO0CXGujYUy4gOY7KFNUG3FbbeTt+P+samZIW3jOcjBFI+prCpmT83GRubJ8zfrRlLkiKdqklXukVP+IoI2rQoE9QRW0M2m1dGZF+GW8mQXyxsSpYeabDPlALfqarN2VskAoAI/pTWuSWLdIO52MFKPoK5iWqMF5jxEoz1JGaXuzETrcVXEtY6PkWtM2FRfbfkJwhIAQkD960JlsNNhIPbNcRYqWE8cq7H0FWAORzWHlZ7WHSTToxwggLVEL5mE42BlKhkfesfvdrW9tbc4U3lKv1re3Ww4hSVDjtSlfNPofe3KTtcP8AWBwRincLO1pTFcmgg8lmFS7UuOnKF5ST0xR/S1qmsrRMQChoHr0p0c0u+SQllLg7cfvRWBpyS8EIklSW0/0gYFbhuNq6ERsNjLoz3SER2ffUzHeUoPHFad80Gxg9BQG3sMW2P4bWE8etRTbglIwCFfY1YXCle4ziUHXc7vU7xFKHagZSduT35qR95CFF6UtKUeilYqkbvEecKG3EcDghQrA+Rua5trNqmniu54+CM+4otoF4pVKZB8qckfrQl7JSFA5BFXNEcT5o9v8ANBwSymVtG4vWtWYqOeQKX9QNLfuTLPZXP70wMI+XedjEYLaymhd7aUm5RXeicYJ/M0xQQtutRrGIB3Lq7NGMdCEMbiBjcBQnM2xSCpvcps84z0qew64YgXmVDuoCopWdpAAxRkOpv8vxGWtkUDCf+QP/AO1pXKNfsOoQ5KM3FoUsWpY81tKXFYXjkGmBHhOJCglJFZ3eNKS7dmXb1lKT2rm06nlwlhmWMAHkqHWsbIwDrlWZCiv5NMS03nhCanbSOwA+1AbZf4stA8yQT/yo6y62seVQ/KsN67gdGLtXxk6U12EZr5AyKmSkAc1dU0PIuxIkJSRUDzQWMEZFXSn0NRqGTVtOvY9kDA9GBnoHO5lwp9RUPgyk5w5kCizowfpNUpD7TCSpakpx6mi1ZeSDpZdaVb+SkWJLmStzAqjc58SztFTqg4s9BVC+ataYSpiGQt1XA6Gg1otr9+uBVOdyUjIRnFatNd792GGWlU7lKc/cb6+vwyG2ewzQpLMq2XFtt1eQr0NOd7ty7LDXMZKUpRxtUcbvsKVrjJE+dBKBgqTkj0rUNSrXHUZCuhG1l0ripUTxijGhklUyYQO3+aBsjZFSFYwOtNfw6YxFffI/mKOD7ZpDETdhmXkto9QDqaP8nqB04wl3lJ96DXtlTsIOo5U0elPXxDtpehJmtDzsryftSjEcQ+nCvpWOR70TIU0XAzuLZvqZRdWlM30O7N6VObkj1Fbno1cO5W9haEBpaEAKbKcGs8dsyPxZlp4nDLw49RTku33CHIQ/BUPl1p5OM7adsvFigSuRVo8hDmtbgxbbYptSSVFPp0NKVrsSL1ESXvqVzzSjLvEmbq1UK6ywqO29g8AA4rabBFibEuRXELaCcjBzXGpZB1K15JQamaXXS861StsV0nPKcGo498u1tXtkocwk9acXLl+IaolsNgFEdCE/ng/6orfLbEet6VOIG4gdDQHRSP2EZXJVujFaFr5KEhLwUD7ijUbXcNWA4rA+1eM6PtkxjC2ju9QT/ugN00J4M1tmGDtcOMntS/41RGxOj62MaFa0t5HClffFUpGuISCdqug9KFL+HbbMcuOyF7h14qxYNDQJMQyHypeCcc+hPvVPxKZD9KylN10V5Edtas9AKBSpV2uIK3vEaa9CenFOCLVaIV9jRlN4CwQkkkc9qMalsyFxCG28Hac7c0Vaa0Xajuc/IRfIuWDR7fyYmOKDzhTuFVnYr8OUmbFykDgpzivrHriJY2XoFwaWpxBKUp6UeiNpvaEyifCZRyEetEsBAEC17WdTN/iJcLrLuEdiSQhlaEqShCj6kVJp6Ip+4c8hhOM+9FNYsR3bsJSufBSEpA9ef91YsUL5SAlxed6yD96JfcFqCiNVpwXZlmarawUpOCeBWkaSifKWWOCnBKBn9Kzy3xFXS9NRQMtpIUoj71rjSA22lCBgJGAKt8fQdcjM7IfZkU+MiVEeYWAUrSRzWSTIirPc3YjoKU53oJ+//wAVseMjFK+s7CblGD0fiS2PKfX2p7NxxYvIQND8TM/urRcDc1tOVo+sD09aZIVxaesS1pdACEjv7Uv2+SnCmXwcDyuJPaqFxiOwnVJSsllzzIx0x6Vi1nT6P8mvWv3DUy/UCy7e5j6M4U8SDVq16ku9uG2NNdSjpgLNErzbxJcUttO1zun1oZa7JMuMhbMZOSgcit9XVlgLMM1nZmifCl/51ya/KfCpLziSrceT9VaPfl4TFYQRlZ6Vh2n7NeE3JceHll1o5Vkdc5xT1BuF3iXBhWoG8MMJwHMe1JX1hjKNUNbE0u0NFLHKevc0Lucot6pt7AOQvril65fESIwytNvYcdUnjd2NKls1S9K1MzOnjalKxsCewzQBXoanFxnPc2K7JzEXgdTQjR6lfLyWP/ScPH35/wA0Nuer2mopcDDi0EfUKUrVrx+HPkuRoLjsZ1QOAe4AzUFbGUNBE5+Ls6RbZkJ6Ova4glQx1zUGjdfXmW3IRMQHmxjCjny8feq2pjK1/fWI8SMWQgFS94ztH/00W07pRWnpb0N1aXi4oKCgO3emG4V1d+ynDR7gZ+WzdrmptuKlyStWSdvSn6NI/DLKoSUhteOE1bctsC3th1phIWfNvpHu0h25Tm2WConOCKTewOoMcxq+9mRttqu9zUpX/bpVuWrtRaa+G2ycAAfSK+Zbat8JLLeN3/lPvVnTdpXe7mkrymOwcknoo4oCobrB/qXybQOhGb4f2dceMqa+nDrp4B64pzwaijtpaaShIwE8D7VMMelejqqCIAJjsdmedBXCgFA8A1y68E1RkTgBiikdalBsGKOr9NKS4u5wEEOjlaB0UPtS7EkMzI6osvBA5GeC2afpNyKgQSSMc0l3y3IW6ZUMBKj9afWsrMw9fssbpvKGLlxtJjyAXU+Tq2vsqj/w/tjaZD76m0hSzg4qrFuLakfLT0ZSOBnnH2qZiPKtrnzVpeDzecqQTg0ktzp0012vFqahaU2iJq591tG1K2m8HHXAP+6La1LJ0nKdWhO7w+SR7Gln8dRJm7pqCysBIyRRfWctmbpR9mG8la1pAAGeaKlnIzPallPUh0ZaIEuwt+JGbUSBk45qqixWm36xZittJUXBkpPY0b0GktWtjxeCEgYHtSgm5rl/FoqwoNJWhPtwAKOO5xrLF6EbdaCPCsbiUtoTlOE4TUOloMONpmPKVHbLhSpRJT1OTXPxJWtdrCGhuyRjFWIjzbGmIqFrwfD5BoTdeSLzaCtLqZOqbg+AhCQkpBHHerV3nsQ7iJC8lJVgqxkUrsTUQ3pJByp1XGKsBibcmyX8MM99x60pY53GUoPryzfdROXNQh2sZCuCrHSoo0Zu2NEDzPnlSz2r3xYttbKI+M48y/WqUZD90dHCkMg8qPeooNvWpLLlQaWW7fBkX6b8vGyGc5ccPetStFuj2+MlmMjbtGCo96XLQpiAyhhhIHGSRR2POzjJraxMQINzMtctC6cDoc10aqtSEnFWQQRxTm+4AmD5aFfehUlJximMhKxgiqz0RtXarCdifIbVz1oVKQvPGadX4LfNDZEBv2qa77k1EKfBS4dxBCvUVRakzberI86PYGnt2A0c8CqD9taxg4x7Ckr8VH9hktKwE3dYUxO2cyAruRwakFsjuAi3zlICuQhagcVYk2aOokYHPfFU12II/lSFoPtWa+G9fhjaZLH3yWG2L3EBEZ5Cx2xmqCbfd2p3zgjI8YqCs4NdLhzY/wDKmED7muPGuaE5+cz+tBBdetxv7lJ8hGQm+XBARJQ2Ej2IrxVsdLaU3CdhHZKVYxVBP4jI4VM/c12m0vPfzJJODz1rgrdj7BPkqD0JYDtst+4tYcc/uUQapyLvJlEhlGQfVPAogxYY4xu5NEo9raThKcAfam6cI720XsymMW2IDjroVKKljrgcUdhtkADBAHTFFo9tb/PNEGILYHb9K1Kqa18EUY7OxKEdDm7OO2KKxkK4q2xBQMURYhoFH/8AJQmQR0KwKJNJITzXzbaU9Klrnk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80" name="AutoShape 20" descr="data:image/jpeg;base64,/9j/4AAQSkZJRgABAQAAAQABAAD/2wBDAAkGBwgHBgkIBwgKCgkLDRYPDQwMDRsUFRAWIB0iIiAdHx8kKDQsJCYxJx8fLT0tMTU3Ojo6Iys/RD84QzQ5Ojf/2wBDAQoKCg0MDRoPDxo3JR8lNzc3Nzc3Nzc3Nzc3Nzc3Nzc3Nzc3Nzc3Nzc3Nzc3Nzc3Nzc3Nzc3Nzc3Nzc3Nzc3Nzf/wAARCACeAJ4DASIAAhEBAxEB/8QAGwAAAgMBAQEAAAAAAAAAAAAABQYDBAcCAQD/xAA6EAABAwMDAgQEBAYBAwUAAAABAgMEAAURBhIhMUETIlFhBxQycRWBkaEjM0JSwdFiJDRDU3Lh8PH/xAAaAQACAwEBAAAAAAAAAAAAAAADBAACBQEG/8QAJREAAgICAwACAwADAQAAAAAAAQIAAwQREiExBRMUIkEVUWFx/9oADAMBAAIRAxEAPwDcM19XNfZxXOpJ6oVz2rxRPWoZEhDDRW4oBI61VmVRtjIAT1JiU9aG3C8woIKpDqMjoAeaV7vqp6S6pi3gJSOCs5oI3CXIe3yFKdcP954rNvzx4kZSjrZh+ZrFxwlMJlZ9FEUJfuN1lkl2RsT6CrkWDE3YfkBGOqUjpRyHFtIxtcKz/wAqT+u+7swoatImqhOPnc6tbh+xrkWYd2nD+VaU1FilI8JDavsKsJjtY5bRn2FdHx1n9M4ckDyZaLUEfSlaT/7DUzQnxT/AkrSPRXStMXEZUPM2n9KqP2mK4PM0Bmp/j7qztTJ+QrexOj6kuUZWHkocQO460et+qokkhD25pZ9eleSdOsryGVYPpigNwsTrBJUgkf3DiufbkUn9vJCEfyPzDjbo3JWlQPQg1MMDpWYwZ9wtTu5lwutDqleTinKy3+PckABW10dU1o0ZldnQ6gHpK+Q/XwNRBZxwMnvXaVAinx/yBnVe1zXtdknAOa8JzxXoPB9qry5DcZlTjisJHOTQ2IC7nR2ZDdLixb4y3n1gADgeprPLnc5F6e3uqKIyThI9a4ulxdvEwukkMg+RJPB/KiNntyHVeI75WkdQawcnJ+1+CxxKgo2ZzAtS1R1uqbPgJSVAAfVgVmt5v9/mznI8SJMbjoVgNpbOD+1bb+IttI8KK0MDgZHBqDxHSdyGGE+2zrT2Phqo2wgntO9TJbfb9RvNgi2vDP8AcBU021aijNlxdudAH9SccVq6JcpsfQg/kasNXNK/LKaAzxkDp+tPcQvkGTuYVA19edPyw0tx4t58zboIx+1bppLUcXUVpamR1glQ8yc8g0H1Rou1ani7i2ht8DCXUJGfz4ql8MtLzNL/ADseU4FsrP8AD9qqzjXcgj+XMD3pH1l8R7dp5xUdtaXZIGdqe3FNV0U78g/8v/O2eUVils+Gl0v12em3p4tIW4cjOSRn3zVUtBnCsvD4nXKWsFDiEIVzgEVda15Jx55A+xPWmWD8PdOWxsJW2XFJHVYTz+1dStI6ZkpKQ14R9U7f9VCFboiRf1io7quG6r/qEJCyfqyKuJKHUplw3ACehSaqXb4WMSVFVtuRH/FwA/4olo7R8+0xpDNwfDqSB4ZHY1m5GKFHNeo0lmxoxn0xqISMRJy9khPQq/qpqSsEZGQKy64RFsuHacOtnKD3/WmzSt7NwT8vJ4kNp6f3UXBy9ni0HbX/AERpBzXQNRp/Ou61v7FpGeEqz0pA1ldlSpggMLPhITlZHY+lNepJ6Lda3nirzYwkeprOIwLm51zzLdO41kfJZHFdKY1jps7lhptKEoSE4x0FMMBhySlKUcIH1D1oPGaCnEjrTrbIoaYScdRSvxmPzbmYTIfXQnjEFDacBAPvVpMMEcJFWUIGORQTUWpoNjZK5DgK/wClCTya9AzKoiFjBRsy+5DGOlUpEQY5TSO98Q7rJc3QYBKOxIrpn4iSW1AXWCpKTwSB0oYuQ+wP3p/I2MuuQ1nJPhjqKMNuhaQoHO4ZFAodxh3iKZENaVg4G09RVu3O+VTSiSoHvSuQNjYjVThvISUry9QMdSe1D5M9xSvCiKyO5xXFwfKiGkHmvYzSUN/xClHqc4quPWfTLOwWQiMpxW5xSlKPvU6YIUMbRUoutsYVtXLjhXTgjNXosuLKGWHW3PcEZp4cIH7FMELt+08bgfaod8mIeVFSPQ0yKZCxxVZ6MFcbQfepbWrCFBi5dG25jPzDYG9PWlne5BlIlsEpWk8n1FNNwZMV0qRykdR60AlJC1FRHlzkivM5atRbseR2oh10ZoFnnouEJqQg/WOfvRH8qzvRdwMKeuA4ryOHcjNaBzjg81vYl/2JuJWpxaIOuppemNQ0kbQdxoSwnBx7VFPkfPXqQ6eQg8GrDAz5jXls60s2o/QoAl63j+OnPTNPcQAxkEdhSEyrY+nHSnK1S0GOEqIBrc+ItBTQit6ne5bnSBGiuuk/SkkViMhb98u70mQFOobUSE9QRWx3ofM2x9tHUoI4+1Y+xPdtUGWhvh0ZT0py/e5jZj7IEC3LWBt7qo0VhCVJOCVCoGNaomq+XmstELOCpIx/iky8yXZk5x14HcTziqjLayoEJVgHrVxjqF2TLrjqE3uavp66uWq7NGMsiI/nKSeBWqRFgyd6cdAfyxWHWZtxcWIjBKt3Ga2u0A+E2V5ztCf8UndZxHEwuHvkRPn3kNuuvunyo5rPb3qW43yYuLEeEaIk7SpI5PvmmXWTyo9pf2HG5WM1kd7mvQ4TbDayN4JUR1olNmxoQeQ5L8RGtuFbQvY7OcU50Kt1T+FOtJ+atFwcUhJyUnkH96yP52RuKgtX5mnf4fuy5jxa+Ywk8YWui2VlRuCtpZBsGbdojVH43H8N7AkIHmxxnpTQtO7IzWPacS5adYNIQcBxWxWD1rYUHKAr2o1LlhGMewkdwVeGQqOTgZHek10fUKd70sIYIyMkUkudVn3rG+XIAmpjbg2StcZ9mSzwtCh+lanbZIlRGnuMqQDx0rMJTYWgo9jThoWWXbMhvOS2AmgfGXnWjL5CRBtpK2/FV9Szk0XZGSdvrQm1/wAhoGq95u4hABK8HPas2ytrLP1jNS76EaQ2HE4BwR0NW7fLLfkV1HQ1nlu1ctLifFztz1PFO0CXGujYUy4gOY7KFNUG3FbbeTt+P+samZIW3jOcjBFI+prCpmT83GRubJ8zfrRlLkiKdqklXukVP+IoI2rQoE9QRW0M2m1dGZF+GW8mQXyxsSpYeabDPlALfqarN2VskAoAI/pTWuSWLdIO52MFKPoK5iWqMF5jxEoz1JGaXuzETrcVXEtY6PkWtM2FRfbfkJwhIAQkD960JlsNNhIPbNcRYqWE8cq7H0FWAORzWHlZ7WHSTToxwggLVEL5mE42BlKhkfesfvdrW9tbc4U3lKv1re3Ww4hSVDjtSlfNPofe3KTtcP8AWBwRincLO1pTFcmgg8lmFS7UuOnKF5ST0xR/S1qmsrRMQChoHr0p0c0u+SQllLg7cfvRWBpyS8EIklSW0/0gYFbhuNq6ERsNjLoz3SER2ffUzHeUoPHFad80Gxg9BQG3sMW2P4bWE8etRTbglIwCFfY1YXCle4ziUHXc7vU7xFKHagZSduT35qR95CFF6UtKUeilYqkbvEecKG3EcDghQrA+Rua5trNqmniu54+CM+4otoF4pVKZB8qckfrQl7JSFA5BFXNEcT5o9v8ANBwSymVtG4vWtWYqOeQKX9QNLfuTLPZXP70wMI+XedjEYLaymhd7aUm5RXeicYJ/M0xQQtutRrGIB3Lq7NGMdCEMbiBjcBQnM2xSCpvcps84z0qew64YgXmVDuoCopWdpAAxRkOpv8vxGWtkUDCf+QP/AO1pXKNfsOoQ5KM3FoUsWpY81tKXFYXjkGmBHhOJCglJFZ3eNKS7dmXb1lKT2rm06nlwlhmWMAHkqHWsbIwDrlWZCiv5NMS03nhCanbSOwA+1AbZf4stA8yQT/yo6y62seVQ/KsN67gdGLtXxk6U12EZr5AyKmSkAc1dU0PIuxIkJSRUDzQWMEZFXSn0NRqGTVtOvY9kDA9GBnoHO5lwp9RUPgyk5w5kCizowfpNUpD7TCSpakpx6mi1ZeSDpZdaVb+SkWJLmStzAqjc58SztFTqg4s9BVC+ataYSpiGQt1XA6Gg1otr9+uBVOdyUjIRnFatNd792GGWlU7lKc/cb6+vwyG2ewzQpLMq2XFtt1eQr0NOd7ty7LDXMZKUpRxtUcbvsKVrjJE+dBKBgqTkj0rUNSrXHUZCuhG1l0ripUTxijGhklUyYQO3+aBsjZFSFYwOtNfw6YxFffI/mKOD7ZpDETdhmXkto9QDqaP8nqB04wl3lJ96DXtlTsIOo5U0elPXxDtpehJmtDzsryftSjEcQ+nCvpWOR70TIU0XAzuLZvqZRdWlM30O7N6VObkj1Fbno1cO5W9haEBpaEAKbKcGs8dsyPxZlp4nDLw49RTku33CHIQ/BUPl1p5OM7adsvFigSuRVo8hDmtbgxbbYptSSVFPp0NKVrsSL1ESXvqVzzSjLvEmbq1UK6ywqO29g8AA4rabBFibEuRXELaCcjBzXGpZB1K15JQamaXXS861StsV0nPKcGo498u1tXtkocwk9acXLl+IaolsNgFEdCE/ng/6orfLbEet6VOIG4gdDQHRSP2EZXJVujFaFr5KEhLwUD7ijUbXcNWA4rA+1eM6PtkxjC2ju9QT/ugN00J4M1tmGDtcOMntS/41RGxOj62MaFa0t5HClffFUpGuISCdqug9KFL+HbbMcuOyF7h14qxYNDQJMQyHypeCcc+hPvVPxKZD9KylN10V5Edtas9AKBSpV2uIK3vEaa9CenFOCLVaIV9jRlN4CwQkkkc9qMalsyFxCG28Hac7c0Vaa0Xajuc/IRfIuWDR7fyYmOKDzhTuFVnYr8OUmbFykDgpzivrHriJY2XoFwaWpxBKUp6UeiNpvaEyifCZRyEetEsBAEC17WdTN/iJcLrLuEdiSQhlaEqShCj6kVJp6Ip+4c8hhOM+9FNYsR3bsJSufBSEpA9ef91YsUL5SAlxed6yD96JfcFqCiNVpwXZlmarawUpOCeBWkaSifKWWOCnBKBn9Kzy3xFXS9NRQMtpIUoj71rjSA22lCBgJGAKt8fQdcjM7IfZkU+MiVEeYWAUrSRzWSTIirPc3YjoKU53oJ+//wAVseMjFK+s7CblGD0fiS2PKfX2p7NxxYvIQND8TM/urRcDc1tOVo+sD09aZIVxaesS1pdACEjv7Uv2+SnCmXwcDyuJPaqFxiOwnVJSsllzzIx0x6Vi1nT6P8mvWv3DUy/UCy7e5j6M4U8SDVq16ku9uG2NNdSjpgLNErzbxJcUttO1zun1oZa7JMuMhbMZOSgcit9XVlgLMM1nZmifCl/51ya/KfCpLziSrceT9VaPfl4TFYQRlZ6Vh2n7NeE3JceHll1o5Vkdc5xT1BuF3iXBhWoG8MMJwHMe1JX1hjKNUNbE0u0NFLHKevc0Lucot6pt7AOQvril65fESIwytNvYcdUnjd2NKls1S9K1MzOnjalKxsCewzQBXoanFxnPc2K7JzEXgdTQjR6lfLyWP/ScPH35/wA0Nuer2mopcDDi0EfUKUrVrx+HPkuRoLjsZ1QOAe4AzUFbGUNBE5+Ls6RbZkJ6Ova4glQx1zUGjdfXmW3IRMQHmxjCjny8feq2pjK1/fWI8SMWQgFS94ztH/00W07pRWnpb0N1aXi4oKCgO3emG4V1d+ynDR7gZ+WzdrmptuKlyStWSdvSn6NI/DLKoSUhteOE1bctsC3th1phIWfNvpHu0h25Tm2WConOCKTewOoMcxq+9mRttqu9zUpX/bpVuWrtRaa+G2ycAAfSK+Zbat8JLLeN3/lPvVnTdpXe7mkrymOwcknoo4oCobrB/qXybQOhGb4f2dceMqa+nDrp4B64pzwaijtpaaShIwE8D7VMMelejqqCIAJjsdmedBXCgFA8A1y68E1RkTgBiikdalBsGKOr9NKS4u5wEEOjlaB0UPtS7EkMzI6osvBA5GeC2afpNyKgQSSMc0l3y3IW6ZUMBKj9afWsrMw9fssbpvKGLlxtJjyAXU+Tq2vsqj/w/tjaZD76m0hSzg4qrFuLakfLT0ZSOBnnH2qZiPKtrnzVpeDzecqQTg0ktzp0012vFqahaU2iJq591tG1K2m8HHXAP+6La1LJ0nKdWhO7w+SR7Gln8dRJm7pqCysBIyRRfWctmbpR9mG8la1pAAGeaKlnIzPallPUh0ZaIEuwt+JGbUSBk45qqixWm36xZittJUXBkpPY0b0GktWtjxeCEgYHtSgm5rl/FoqwoNJWhPtwAKOO5xrLF6EbdaCPCsbiUtoTlOE4TUOloMONpmPKVHbLhSpRJT1OTXPxJWtdrCGhuyRjFWIjzbGmIqFrwfD5BoTdeSLzaCtLqZOqbg+AhCQkpBHHerV3nsQ7iJC8lJVgqxkUrsTUQ3pJByp1XGKsBibcmyX8MM99x60pY53GUoPryzfdROXNQh2sZCuCrHSoo0Zu2NEDzPnlSz2r3xYttbKI+M48y/WqUZD90dHCkMg8qPeooNvWpLLlQaWW7fBkX6b8vGyGc5ccPetStFuj2+MlmMjbtGCo96XLQpiAyhhhIHGSRR2POzjJraxMQINzMtctC6cDoc10aqtSEnFWQQRxTm+4AmD5aFfehUlJximMhKxgiqz0RtXarCdifIbVz1oVKQvPGadX4LfNDZEBv2qa77k1EKfBS4dxBCvUVRakzberI86PYGnt2A0c8CqD9taxg4x7Ckr8VH9hktKwE3dYUxO2cyAruRwakFsjuAi3zlICuQhagcVYk2aOokYHPfFU12II/lSFoPtWa+G9fhjaZLH3yWG2L3EBEZ5Cx2xmqCbfd2p3zgjI8YqCs4NdLhzY/wDKmED7muPGuaE5+cz+tBBdetxv7lJ8hGQm+XBARJQ2Ej2IrxVsdLaU3CdhHZKVYxVBP4jI4VM/c12m0vPfzJJODz1rgrdj7BPkqD0JYDtst+4tYcc/uUQapyLvJlEhlGQfVPAogxYY4xu5NEo9raThKcAfam6cI720XsymMW2IDjroVKKljrgcUdhtkADBAHTFFo9tb/PNEGILYHb9K1Kqa18EUY7OxKEdDm7OO2KKxkK4q2xBQMURYhoFH/8AJQmQR0KwKJNJITzXzbaU9Klrnk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82" name="AutoShape 22" descr="data:image/jpeg;base64,/9j/4AAQSkZJRgABAQAAAQABAAD/2wBDAAkGBwgHBgkIBwgKCgkLDRYPDQwMDRsUFRAWIB0iIiAdHx8kKDQsJCYxJx8fLT0tMTU3Ojo6Iys/RD84QzQ5Ojf/2wBDAQoKCg0MDRoPDxo3JR8lNzc3Nzc3Nzc3Nzc3Nzc3Nzc3Nzc3Nzc3Nzc3Nzc3Nzc3Nzc3Nzc3Nzc3Nzc3Nzc3Nzf/wAARCACeAJ4DASIAAhEBAxEB/8QAGwAAAgMBAQEAAAAAAAAAAAAABQYDBAcCAQD/xAA6EAABAwMDAgQEBAYBAwUAAAABAgMEAAURBhIhMUETIlFhBxQycRWBkaEjM0JSwdFiJDRDU3Lh8PH/xAAaAQACAwEBAAAAAAAAAAAAAAADBAACBQEG/8QAJREAAgICAwACAwADAQAAAAAAAQIAAwQREiExBRMUIkEVUWFx/9oADAMBAAIRAxEAPwDcM19XNfZxXOpJ6oVz2rxRPWoZEhDDRW4oBI61VmVRtjIAT1JiU9aG3C8woIKpDqMjoAeaV7vqp6S6pi3gJSOCs5oI3CXIe3yFKdcP954rNvzx4kZSjrZh+ZrFxwlMJlZ9FEUJfuN1lkl2RsT6CrkWDE3YfkBGOqUjpRyHFtIxtcKz/wAqT+u+7swoatImqhOPnc6tbh+xrkWYd2nD+VaU1FilI8JDavsKsJjtY5bRn2FdHx1n9M4ckDyZaLUEfSlaT/7DUzQnxT/AkrSPRXStMXEZUPM2n9KqP2mK4PM0Bmp/j7qztTJ+QrexOj6kuUZWHkocQO460et+qokkhD25pZ9eleSdOsryGVYPpigNwsTrBJUgkf3DiufbkUn9vJCEfyPzDjbo3JWlQPQg1MMDpWYwZ9wtTu5lwutDqleTinKy3+PckABW10dU1o0ZldnQ6gHpK+Q/XwNRBZxwMnvXaVAinx/yBnVe1zXtdknAOa8JzxXoPB9qry5DcZlTjisJHOTQ2IC7nR2ZDdLixb4y3n1gADgeprPLnc5F6e3uqKIyThI9a4ulxdvEwukkMg+RJPB/KiNntyHVeI75WkdQawcnJ+1+CxxKgo2ZzAtS1R1uqbPgJSVAAfVgVmt5v9/mznI8SJMbjoVgNpbOD+1bb+IttI8KK0MDgZHBqDxHSdyGGE+2zrT2Phqo2wgntO9TJbfb9RvNgi2vDP8AcBU021aijNlxdudAH9SccVq6JcpsfQg/kasNXNK/LKaAzxkDp+tPcQvkGTuYVA19edPyw0tx4t58zboIx+1bppLUcXUVpamR1glQ8yc8g0H1Rou1ani7i2ht8DCXUJGfz4ql8MtLzNL/ADseU4FsrP8AD9qqzjXcgj+XMD3pH1l8R7dp5xUdtaXZIGdqe3FNV0U78g/8v/O2eUVils+Gl0v12em3p4tIW4cjOSRn3zVUtBnCsvD4nXKWsFDiEIVzgEVda15Jx55A+xPWmWD8PdOWxsJW2XFJHVYTz+1dStI6ZkpKQ14R9U7f9VCFboiRf1io7quG6r/qEJCyfqyKuJKHUplw3ACehSaqXb4WMSVFVtuRH/FwA/4olo7R8+0xpDNwfDqSB4ZHY1m5GKFHNeo0lmxoxn0xqISMRJy9khPQq/qpqSsEZGQKy64RFsuHacOtnKD3/WmzSt7NwT8vJ4kNp6f3UXBy9ni0HbX/AERpBzXQNRp/Ou61v7FpGeEqz0pA1ldlSpggMLPhITlZHY+lNepJ6Lda3nirzYwkeprOIwLm51zzLdO41kfJZHFdKY1jps7lhptKEoSE4x0FMMBhySlKUcIH1D1oPGaCnEjrTrbIoaYScdRSvxmPzbmYTIfXQnjEFDacBAPvVpMMEcJFWUIGORQTUWpoNjZK5DgK/wClCTya9AzKoiFjBRsy+5DGOlUpEQY5TSO98Q7rJc3QYBKOxIrpn4iSW1AXWCpKTwSB0oYuQ+wP3p/I2MuuQ1nJPhjqKMNuhaQoHO4ZFAodxh3iKZENaVg4G09RVu3O+VTSiSoHvSuQNjYjVThvISUry9QMdSe1D5M9xSvCiKyO5xXFwfKiGkHmvYzSUN/xClHqc4quPWfTLOwWQiMpxW5xSlKPvU6YIUMbRUoutsYVtXLjhXTgjNXosuLKGWHW3PcEZp4cIH7FMELt+08bgfaod8mIeVFSPQ0yKZCxxVZ6MFcbQfepbWrCFBi5dG25jPzDYG9PWlne5BlIlsEpWk8n1FNNwZMV0qRykdR60AlJC1FRHlzkivM5atRbseR2oh10ZoFnnouEJqQg/WOfvRH8qzvRdwMKeuA4ryOHcjNaBzjg81vYl/2JuJWpxaIOuppemNQ0kbQdxoSwnBx7VFPkfPXqQ6eQg8GrDAz5jXls60s2o/QoAl63j+OnPTNPcQAxkEdhSEyrY+nHSnK1S0GOEqIBrc+ItBTQit6ne5bnSBGiuuk/SkkViMhb98u70mQFOobUSE9QRWx3ofM2x9tHUoI4+1Y+xPdtUGWhvh0ZT0py/e5jZj7IEC3LWBt7qo0VhCVJOCVCoGNaomq+XmstELOCpIx/iky8yXZk5x14HcTziqjLayoEJVgHrVxjqF2TLrjqE3uavp66uWq7NGMsiI/nKSeBWqRFgyd6cdAfyxWHWZtxcWIjBKt3Ga2u0A+E2V5ztCf8UndZxHEwuHvkRPn3kNuuvunyo5rPb3qW43yYuLEeEaIk7SpI5PvmmXWTyo9pf2HG5WM1kd7mvQ4TbDayN4JUR1olNmxoQeQ5L8RGtuFbQvY7OcU50Kt1T+FOtJ+atFwcUhJyUnkH96yP52RuKgtX5mnf4fuy5jxa+Ywk8YWui2VlRuCtpZBsGbdojVH43H8N7AkIHmxxnpTQtO7IzWPacS5adYNIQcBxWxWD1rYUHKAr2o1LlhGMewkdwVeGQqOTgZHek10fUKd70sIYIyMkUkudVn3rG+XIAmpjbg2StcZ9mSzwtCh+lanbZIlRGnuMqQDx0rMJTYWgo9jThoWWXbMhvOS2AmgfGXnWjL5CRBtpK2/FV9Szk0XZGSdvrQm1/wAhoGq95u4hABK8HPas2ytrLP1jNS76EaQ2HE4BwR0NW7fLLfkV1HQ1nlu1ctLifFztz1PFO0CXGujYUy4gOY7KFNUG3FbbeTt+P+samZIW3jOcjBFI+prCpmT83GRubJ8zfrRlLkiKdqklXukVP+IoI2rQoE9QRW0M2m1dGZF+GW8mQXyxsSpYeabDPlALfqarN2VskAoAI/pTWuSWLdIO52MFKPoK5iWqMF5jxEoz1JGaXuzETrcVXEtY6PkWtM2FRfbfkJwhIAQkD960JlsNNhIPbNcRYqWE8cq7H0FWAORzWHlZ7WHSTToxwggLVEL5mE42BlKhkfesfvdrW9tbc4U3lKv1re3Ww4hSVDjtSlfNPofe3KTtcP8AWBwRincLO1pTFcmgg8lmFS7UuOnKF5ST0xR/S1qmsrRMQChoHr0p0c0u+SQllLg7cfvRWBpyS8EIklSW0/0gYFbhuNq6ERsNjLoz3SER2ffUzHeUoPHFad80Gxg9BQG3sMW2P4bWE8etRTbglIwCFfY1YXCle4ziUHXc7vU7xFKHagZSduT35qR95CFF6UtKUeilYqkbvEecKG3EcDghQrA+Rua5trNqmniu54+CM+4otoF4pVKZB8qckfrQl7JSFA5BFXNEcT5o9v8ANBwSymVtG4vWtWYqOeQKX9QNLfuTLPZXP70wMI+XedjEYLaymhd7aUm5RXeicYJ/M0xQQtutRrGIB3Lq7NGMdCEMbiBjcBQnM2xSCpvcps84z0qew64YgXmVDuoCopWdpAAxRkOpv8vxGWtkUDCf+QP/AO1pXKNfsOoQ5KM3FoUsWpY81tKXFYXjkGmBHhOJCglJFZ3eNKS7dmXb1lKT2rm06nlwlhmWMAHkqHWsbIwDrlWZCiv5NMS03nhCanbSOwA+1AbZf4stA8yQT/yo6y62seVQ/KsN67gdGLtXxk6U12EZr5AyKmSkAc1dU0PIuxIkJSRUDzQWMEZFXSn0NRqGTVtOvY9kDA9GBnoHO5lwp9RUPgyk5w5kCizowfpNUpD7TCSpakpx6mi1ZeSDpZdaVb+SkWJLmStzAqjc58SztFTqg4s9BVC+ataYSpiGQt1XA6Gg1otr9+uBVOdyUjIRnFatNd792GGWlU7lKc/cb6+vwyG2ewzQpLMq2XFtt1eQr0NOd7ty7LDXMZKUpRxtUcbvsKVrjJE+dBKBgqTkj0rUNSrXHUZCuhG1l0ripUTxijGhklUyYQO3+aBsjZFSFYwOtNfw6YxFffI/mKOD7ZpDETdhmXkto9QDqaP8nqB04wl3lJ96DXtlTsIOo5U0elPXxDtpehJmtDzsryftSjEcQ+nCvpWOR70TIU0XAzuLZvqZRdWlM30O7N6VObkj1Fbno1cO5W9haEBpaEAKbKcGs8dsyPxZlp4nDLw49RTku33CHIQ/BUPl1p5OM7adsvFigSuRVo8hDmtbgxbbYptSSVFPp0NKVrsSL1ESXvqVzzSjLvEmbq1UK6ywqO29g8AA4rabBFibEuRXELaCcjBzXGpZB1K15JQamaXXS861StsV0nPKcGo498u1tXtkocwk9acXLl+IaolsNgFEdCE/ng/6orfLbEet6VOIG4gdDQHRSP2EZXJVujFaFr5KEhLwUD7ijUbXcNWA4rA+1eM6PtkxjC2ju9QT/ugN00J4M1tmGDtcOMntS/41RGxOj62MaFa0t5HClffFUpGuISCdqug9KFL+HbbMcuOyF7h14qxYNDQJMQyHypeCcc+hPvVPxKZD9KylN10V5Edtas9AKBSpV2uIK3vEaa9CenFOCLVaIV9jRlN4CwQkkkc9qMalsyFxCG28Hac7c0Vaa0Xajuc/IRfIuWDR7fyYmOKDzhTuFVnYr8OUmbFykDgpzivrHriJY2XoFwaWpxBKUp6UeiNpvaEyifCZRyEetEsBAEC17WdTN/iJcLrLuEdiSQhlaEqShCj6kVJp6Ip+4c8hhOM+9FNYsR3bsJSufBSEpA9ef91YsUL5SAlxed6yD96JfcFqCiNVpwXZlmarawUpOCeBWkaSifKWWOCnBKBn9Kzy3xFXS9NRQMtpIUoj71rjSA22lCBgJGAKt8fQdcjM7IfZkU+MiVEeYWAUrSRzWSTIirPc3YjoKU53oJ+//wAVseMjFK+s7CblGD0fiS2PKfX2p7NxxYvIQND8TM/urRcDc1tOVo+sD09aZIVxaesS1pdACEjv7Uv2+SnCmXwcDyuJPaqFxiOwnVJSsllzzIx0x6Vi1nT6P8mvWv3DUy/UCy7e5j6M4U8SDVq16ku9uG2NNdSjpgLNErzbxJcUttO1zun1oZa7JMuMhbMZOSgcit9XVlgLMM1nZmifCl/51ya/KfCpLziSrceT9VaPfl4TFYQRlZ6Vh2n7NeE3JceHll1o5Vkdc5xT1BuF3iXBhWoG8MMJwHMe1JX1hjKNUNbE0u0NFLHKevc0Lucot6pt7AOQvril65fESIwytNvYcdUnjd2NKls1S9K1MzOnjalKxsCewzQBXoanFxnPc2K7JzEXgdTQjR6lfLyWP/ScPH35/wA0Nuer2mopcDDi0EfUKUrVrx+HPkuRoLjsZ1QOAe4AzUFbGUNBE5+Ls6RbZkJ6Ova4glQx1zUGjdfXmW3IRMQHmxjCjny8feq2pjK1/fWI8SMWQgFS94ztH/00W07pRWnpb0N1aXi4oKCgO3emG4V1d+ynDR7gZ+WzdrmptuKlyStWSdvSn6NI/DLKoSUhteOE1bctsC3th1phIWfNvpHu0h25Tm2WConOCKTewOoMcxq+9mRttqu9zUpX/bpVuWrtRaa+G2ycAAfSK+Zbat8JLLeN3/lPvVnTdpXe7mkrymOwcknoo4oCobrB/qXybQOhGb4f2dceMqa+nDrp4B64pzwaijtpaaShIwE8D7VMMelejqqCIAJjsdmedBXCgFA8A1y68E1RkTgBiikdalBsGKOr9NKS4u5wEEOjlaB0UPtS7EkMzI6osvBA5GeC2afpNyKgQSSMc0l3y3IW6ZUMBKj9afWsrMw9fssbpvKGLlxtJjyAXU+Tq2vsqj/w/tjaZD76m0hSzg4qrFuLakfLT0ZSOBnnH2qZiPKtrnzVpeDzecqQTg0ktzp0012vFqahaU2iJq591tG1K2m8HHXAP+6La1LJ0nKdWhO7w+SR7Gln8dRJm7pqCysBIyRRfWctmbpR9mG8la1pAAGeaKlnIzPallPUh0ZaIEuwt+JGbUSBk45qqixWm36xZittJUXBkpPY0b0GktWtjxeCEgYHtSgm5rl/FoqwoNJWhPtwAKOO5xrLF6EbdaCPCsbiUtoTlOE4TUOloMONpmPKVHbLhSpRJT1OTXPxJWtdrCGhuyRjFWIjzbGmIqFrwfD5BoTdeSLzaCtLqZOqbg+AhCQkpBHHerV3nsQ7iJC8lJVgqxkUrsTUQ3pJByp1XGKsBibcmyX8MM99x60pY53GUoPryzfdROXNQh2sZCuCrHSoo0Zu2NEDzPnlSz2r3xYttbKI+M48y/WqUZD90dHCkMg8qPeooNvWpLLlQaWW7fBkX6b8vGyGc5ccPetStFuj2+MlmMjbtGCo96XLQpiAyhhhIHGSRR2POzjJraxMQINzMtctC6cDoc10aqtSEnFWQQRxTm+4AmD5aFfehUlJximMhKxgiqz0RtXarCdifIbVz1oVKQvPGadX4LfNDZEBv2qa77k1EKfBS4dxBCvUVRakzberI86PYGnt2A0c8CqD9taxg4x7Ckr8VH9hktKwE3dYUxO2cyAruRwakFsjuAi3zlICuQhagcVYk2aOokYHPfFU12II/lSFoPtWa+G9fhjaZLH3yWG2L3EBEZ5Cx2xmqCbfd2p3zgjI8YqCs4NdLhzY/wDKmED7muPGuaE5+cz+tBBdetxv7lJ8hGQm+XBARJQ2Ej2IrxVsdLaU3CdhHZKVYxVBP4jI4VM/c12m0vPfzJJODz1rgrdj7BPkqD0JYDtst+4tYcc/uUQapyLvJlEhlGQfVPAogxYY4xu5NEo9raThKcAfam6cI720XsymMW2IDjroVKKljrgcUdhtkADBAHTFFo9tb/PNEGILYHb9K1Kqa18EUY7OxKEdDm7OO2KKxkK4q2xBQMURYhoFH/8AJQmQR0KwKJNJITzXzbaU9Klrnk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84" name="AutoShape 24" descr="data:image/jpeg;base64,/9j/4AAQSkZJRgABAQAAAQABAAD/2wBDAAkGBwgHBgkIBwgKCgkLDRYPDQwMDRsUFRAWIB0iIiAdHx8kKDQsJCYxJx8fLT0tMTU3Ojo6Iys/RD84QzQ5Ojf/2wBDAQoKCg0MDRoPDxo3JR8lNzc3Nzc3Nzc3Nzc3Nzc3Nzc3Nzc3Nzc3Nzc3Nzc3Nzc3Nzc3Nzc3Nzc3Nzc3Nzc3Nzf/wAARCACeAJ4DASIAAhEBAxEB/8QAGwAAAgMBAQEAAAAAAAAAAAAABQYDBAcCAQD/xAA6EAABAwMDAgQEBAYBAwUAAAABAgMEAAURBhIhMUETIlFhBxQycRWBkaEjM0JSwdFiJDRDU3Lh8PH/xAAaAQACAwEBAAAAAAAAAAAAAAADBAACBQEG/8QAJREAAgICAwACAwADAQAAAAAAAQIAAwQREiExBRMUIkEVUWFx/9oADAMBAAIRAxEAPwDcM19XNfZxXOpJ6oVz2rxRPWoZEhDDRW4oBI61VmVRtjIAT1JiU9aG3C8woIKpDqMjoAeaV7vqp6S6pi3gJSOCs5oI3CXIe3yFKdcP954rNvzx4kZSjrZh+ZrFxwlMJlZ9FEUJfuN1lkl2RsT6CrkWDE3YfkBGOqUjpRyHFtIxtcKz/wAqT+u+7swoatImqhOPnc6tbh+xrkWYd2nD+VaU1FilI8JDavsKsJjtY5bRn2FdHx1n9M4ckDyZaLUEfSlaT/7DUzQnxT/AkrSPRXStMXEZUPM2n9KqP2mK4PM0Bmp/j7qztTJ+QrexOj6kuUZWHkocQO460et+qokkhD25pZ9eleSdOsryGVYPpigNwsTrBJUgkf3DiufbkUn9vJCEfyPzDjbo3JWlQPQg1MMDpWYwZ9wtTu5lwutDqleTinKy3+PckABW10dU1o0ZldnQ6gHpK+Q/XwNRBZxwMnvXaVAinx/yBnVe1zXtdknAOa8JzxXoPB9qry5DcZlTjisJHOTQ2IC7nR2ZDdLixb4y3n1gADgeprPLnc5F6e3uqKIyThI9a4ulxdvEwukkMg+RJPB/KiNntyHVeI75WkdQawcnJ+1+CxxKgo2ZzAtS1R1uqbPgJSVAAfVgVmt5v9/mznI8SJMbjoVgNpbOD+1bb+IttI8KK0MDgZHBqDxHSdyGGE+2zrT2Phqo2wgntO9TJbfb9RvNgi2vDP8AcBU021aijNlxdudAH9SccVq6JcpsfQg/kasNXNK/LKaAzxkDp+tPcQvkGTuYVA19edPyw0tx4t58zboIx+1bppLUcXUVpamR1glQ8yc8g0H1Rou1ani7i2ht8DCXUJGfz4ql8MtLzNL/ADseU4FsrP8AD9qqzjXcgj+XMD3pH1l8R7dp5xUdtaXZIGdqe3FNV0U78g/8v/O2eUVils+Gl0v12em3p4tIW4cjOSRn3zVUtBnCsvD4nXKWsFDiEIVzgEVda15Jx55A+xPWmWD8PdOWxsJW2XFJHVYTz+1dStI6ZkpKQ14R9U7f9VCFboiRf1io7quG6r/qEJCyfqyKuJKHUplw3ACehSaqXb4WMSVFVtuRH/FwA/4olo7R8+0xpDNwfDqSB4ZHY1m5GKFHNeo0lmxoxn0xqISMRJy9khPQq/qpqSsEZGQKy64RFsuHacOtnKD3/WmzSt7NwT8vJ4kNp6f3UXBy9ni0HbX/AERpBzXQNRp/Ou61v7FpGeEqz0pA1ldlSpggMLPhITlZHY+lNepJ6Lda3nirzYwkeprOIwLm51zzLdO41kfJZHFdKY1jps7lhptKEoSE4x0FMMBhySlKUcIH1D1oPGaCnEjrTrbIoaYScdRSvxmPzbmYTIfXQnjEFDacBAPvVpMMEcJFWUIGORQTUWpoNjZK5DgK/wClCTya9AzKoiFjBRsy+5DGOlUpEQY5TSO98Q7rJc3QYBKOxIrpn4iSW1AXWCpKTwSB0oYuQ+wP3p/I2MuuQ1nJPhjqKMNuhaQoHO4ZFAodxh3iKZENaVg4G09RVu3O+VTSiSoHvSuQNjYjVThvISUry9QMdSe1D5M9xSvCiKyO5xXFwfKiGkHmvYzSUN/xClHqc4quPWfTLOwWQiMpxW5xSlKPvU6YIUMbRUoutsYVtXLjhXTgjNXosuLKGWHW3PcEZp4cIH7FMELt+08bgfaod8mIeVFSPQ0yKZCxxVZ6MFcbQfepbWrCFBi5dG25jPzDYG9PWlne5BlIlsEpWk8n1FNNwZMV0qRykdR60AlJC1FRHlzkivM5atRbseR2oh10ZoFnnouEJqQg/WOfvRH8qzvRdwMKeuA4ryOHcjNaBzjg81vYl/2JuJWpxaIOuppemNQ0kbQdxoSwnBx7VFPkfPXqQ6eQg8GrDAz5jXls60s2o/QoAl63j+OnPTNPcQAxkEdhSEyrY+nHSnK1S0GOEqIBrc+ItBTQit6ne5bnSBGiuuk/SkkViMhb98u70mQFOobUSE9QRWx3ofM2x9tHUoI4+1Y+xPdtUGWhvh0ZT0py/e5jZj7IEC3LWBt7qo0VhCVJOCVCoGNaomq+XmstELOCpIx/iky8yXZk5x14HcTziqjLayoEJVgHrVxjqF2TLrjqE3uavp66uWq7NGMsiI/nKSeBWqRFgyd6cdAfyxWHWZtxcWIjBKt3Ga2u0A+E2V5ztCf8UndZxHEwuHvkRPn3kNuuvunyo5rPb3qW43yYuLEeEaIk7SpI5PvmmXWTyo9pf2HG5WM1kd7mvQ4TbDayN4JUR1olNmxoQeQ5L8RGtuFbQvY7OcU50Kt1T+FOtJ+atFwcUhJyUnkH96yP52RuKgtX5mnf4fuy5jxa+Ywk8YWui2VlRuCtpZBsGbdojVH43H8N7AkIHmxxnpTQtO7IzWPacS5adYNIQcBxWxWD1rYUHKAr2o1LlhGMewkdwVeGQqOTgZHek10fUKd70sIYIyMkUkudVn3rG+XIAmpjbg2StcZ9mSzwtCh+lanbZIlRGnuMqQDx0rMJTYWgo9jThoWWXbMhvOS2AmgfGXnWjL5CRBtpK2/FV9Szk0XZGSdvrQm1/wAhoGq95u4hABK8HPas2ytrLP1jNS76EaQ2HE4BwR0NW7fLLfkV1HQ1nlu1ctLifFztz1PFO0CXGujYUy4gOY7KFNUG3FbbeTt+P+samZIW3jOcjBFI+prCpmT83GRubJ8zfrRlLkiKdqklXukVP+IoI2rQoE9QRW0M2m1dGZF+GW8mQXyxsSpYeabDPlALfqarN2VskAoAI/pTWuSWLdIO52MFKPoK5iWqMF5jxEoz1JGaXuzETrcVXEtY6PkWtM2FRfbfkJwhIAQkD960JlsNNhIPbNcRYqWE8cq7H0FWAORzWHlZ7WHSTToxwggLVEL5mE42BlKhkfesfvdrW9tbc4U3lKv1re3Ww4hSVDjtSlfNPofe3KTtcP8AWBwRincLO1pTFcmgg8lmFS7UuOnKF5ST0xR/S1qmsrRMQChoHr0p0c0u+SQllLg7cfvRWBpyS8EIklSW0/0gYFbhuNq6ERsNjLoz3SER2ffUzHeUoPHFad80Gxg9BQG3sMW2P4bWE8etRTbglIwCFfY1YXCle4ziUHXc7vU7xFKHagZSduT35qR95CFF6UtKUeilYqkbvEecKG3EcDghQrA+Rua5trNqmniu54+CM+4otoF4pVKZB8qckfrQl7JSFA5BFXNEcT5o9v8ANBwSymVtG4vWtWYqOeQKX9QNLfuTLPZXP70wMI+XedjEYLaymhd7aUm5RXeicYJ/M0xQQtutRrGIB3Lq7NGMdCEMbiBjcBQnM2xSCpvcps84z0qew64YgXmVDuoCopWdpAAxRkOpv8vxGWtkUDCf+QP/AO1pXKNfsOoQ5KM3FoUsWpY81tKXFYXjkGmBHhOJCglJFZ3eNKS7dmXb1lKT2rm06nlwlhmWMAHkqHWsbIwDrlWZCiv5NMS03nhCanbSOwA+1AbZf4stA8yQT/yo6y62seVQ/KsN67gdGLtXxk6U12EZr5AyKmSkAc1dU0PIuxIkJSRUDzQWMEZFXSn0NRqGTVtOvY9kDA9GBnoHO5lwp9RUPgyk5w5kCizowfpNUpD7TCSpakpx6mi1ZeSDpZdaVb+SkWJLmStzAqjc58SztFTqg4s9BVC+ataYSpiGQt1XA6Gg1otr9+uBVOdyUjIRnFatNd792GGWlU7lKc/cb6+vwyG2ewzQpLMq2XFtt1eQr0NOd7ty7LDXMZKUpRxtUcbvsKVrjJE+dBKBgqTkj0rUNSrXHUZCuhG1l0ripUTxijGhklUyYQO3+aBsjZFSFYwOtNfw6YxFffI/mKOD7ZpDETdhmXkto9QDqaP8nqB04wl3lJ96DXtlTsIOo5U0elPXxDtpehJmtDzsryftSjEcQ+nCvpWOR70TIU0XAzuLZvqZRdWlM30O7N6VObkj1Fbno1cO5W9haEBpaEAKbKcGs8dsyPxZlp4nDLw49RTku33CHIQ/BUPl1p5OM7adsvFigSuRVo8hDmtbgxbbYptSSVFPp0NKVrsSL1ESXvqVzzSjLvEmbq1UK6ywqO29g8AA4rabBFibEuRXELaCcjBzXGpZB1K15JQamaXXS861StsV0nPKcGo498u1tXtkocwk9acXLl+IaolsNgFEdCE/ng/6orfLbEet6VOIG4gdDQHRSP2EZXJVujFaFr5KEhLwUD7ijUbXcNWA4rA+1eM6PtkxjC2ju9QT/ugN00J4M1tmGDtcOMntS/41RGxOj62MaFa0t5HClffFUpGuISCdqug9KFL+HbbMcuOyF7h14qxYNDQJMQyHypeCcc+hPvVPxKZD9KylN10V5Edtas9AKBSpV2uIK3vEaa9CenFOCLVaIV9jRlN4CwQkkkc9qMalsyFxCG28Hac7c0Vaa0Xajuc/IRfIuWDR7fyYmOKDzhTuFVnYr8OUmbFykDgpzivrHriJY2XoFwaWpxBKUp6UeiNpvaEyifCZRyEetEsBAEC17WdTN/iJcLrLuEdiSQhlaEqShCj6kVJp6Ip+4c8hhOM+9FNYsR3bsJSufBSEpA9ef91YsUL5SAlxed6yD96JfcFqCiNVpwXZlmarawUpOCeBWkaSifKWWOCnBKBn9Kzy3xFXS9NRQMtpIUoj71rjSA22lCBgJGAKt8fQdcjM7IfZkU+MiVEeYWAUrSRzWSTIirPc3YjoKU53oJ+//wAVseMjFK+s7CblGD0fiS2PKfX2p7NxxYvIQND8TM/urRcDc1tOVo+sD09aZIVxaesS1pdACEjv7Uv2+SnCmXwcDyuJPaqFxiOwnVJSsllzzIx0x6Vi1nT6P8mvWv3DUy/UCy7e5j6M4U8SDVq16ku9uG2NNdSjpgLNErzbxJcUttO1zun1oZa7JMuMhbMZOSgcit9XVlgLMM1nZmifCl/51ya/KfCpLziSrceT9VaPfl4TFYQRlZ6Vh2n7NeE3JceHll1o5Vkdc5xT1BuF3iXBhWoG8MMJwHMe1JX1hjKNUNbE0u0NFLHKevc0Lucot6pt7AOQvril65fESIwytNvYcdUnjd2NKls1S9K1MzOnjalKxsCewzQBXoanFxnPc2K7JzEXgdTQjR6lfLyWP/ScPH35/wA0Nuer2mopcDDi0EfUKUrVrx+HPkuRoLjsZ1QOAe4AzUFbGUNBE5+Ls6RbZkJ6Ova4glQx1zUGjdfXmW3IRMQHmxjCjny8feq2pjK1/fWI8SMWQgFS94ztH/00W07pRWnpb0N1aXi4oKCgO3emG4V1d+ynDR7gZ+WzdrmptuKlyStWSdvSn6NI/DLKoSUhteOE1bctsC3th1phIWfNvpHu0h25Tm2WConOCKTewOoMcxq+9mRttqu9zUpX/bpVuWrtRaa+G2ycAAfSK+Zbat8JLLeN3/lPvVnTdpXe7mkrymOwcknoo4oCobrB/qXybQOhGb4f2dceMqa+nDrp4B64pzwaijtpaaShIwE8D7VMMelejqqCIAJjsdmedBXCgFA8A1y68E1RkTgBiikdalBsGKOr9NKS4u5wEEOjlaB0UPtS7EkMzI6osvBA5GeC2afpNyKgQSSMc0l3y3IW6ZUMBKj9afWsrMw9fssbpvKGLlxtJjyAXU+Tq2vsqj/w/tjaZD76m0hSzg4qrFuLakfLT0ZSOBnnH2qZiPKtrnzVpeDzecqQTg0ktzp0012vFqahaU2iJq591tG1K2m8HHXAP+6La1LJ0nKdWhO7w+SR7Gln8dRJm7pqCysBIyRRfWctmbpR9mG8la1pAAGeaKlnIzPallPUh0ZaIEuwt+JGbUSBk45qqixWm36xZittJUXBkpPY0b0GktWtjxeCEgYHtSgm5rl/FoqwoNJWhPtwAKOO5xrLF6EbdaCPCsbiUtoTlOE4TUOloMONpmPKVHbLhSpRJT1OTXPxJWtdrCGhuyRjFWIjzbGmIqFrwfD5BoTdeSLzaCtLqZOqbg+AhCQkpBHHerV3nsQ7iJC8lJVgqxkUrsTUQ3pJByp1XGKsBibcmyX8MM99x60pY53GUoPryzfdROXNQh2sZCuCrHSoo0Zu2NEDzPnlSz2r3xYttbKI+M48y/WqUZD90dHCkMg8qPeooNvWpLLlQaWW7fBkX6b8vGyGc5ccPetStFuj2+MlmMjbtGCo96XLQpiAyhhhIHGSRR2POzjJraxMQINzMtctC6cDoc10aqtSEnFWQQRxTm+4AmD5aFfehUlJximMhKxgiqz0RtXarCdifIbVz1oVKQvPGadX4LfNDZEBv2qa77k1EKfBS4dxBCvUVRakzberI86PYGnt2A0c8CqD9taxg4x7Ckr8VH9hktKwE3dYUxO2cyAruRwakFsjuAi3zlICuQhagcVYk2aOokYHPfFU12II/lSFoPtWa+G9fhjaZLH3yWG2L3EBEZ5Cx2xmqCbfd2p3zgjI8YqCs4NdLhzY/wDKmED7muPGuaE5+cz+tBBdetxv7lJ8hGQm+XBARJQ2Ej2IrxVsdLaU3CdhHZKVYxVBP4jI4VM/c12m0vPfzJJODz1rgrdj7BPkqD0JYDtst+4tYcc/uUQapyLvJlEhlGQfVPAogxYY4xu5NEo9raThKcAfam6cI720XsymMW2IDjroVKKljrgcUdhtkADBAHTFFo9tb/PNEGILYHb9K1Kqa18EUY7OxKEdDm7OO2KKxkK4q2xBQMURYhoFH/8AJQmQR0KwKJNJITzXzbaU9KlrnkoZ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Żaneta</a:t>
            </a:r>
            <a:endParaRPr lang="pl-PL" sz="7200" b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8" name="Symbol zastępczy zawartości 7" descr="SAM_1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7932" r="1228"/>
          <a:stretch>
            <a:fillRect/>
          </a:stretch>
        </p:blipFill>
        <p:spPr>
          <a:xfrm>
            <a:off x="-500098" y="928670"/>
            <a:ext cx="9072626" cy="5695032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SAM_127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976" y="428604"/>
            <a:ext cx="7311010" cy="5483258"/>
          </a:xfrm>
          <a:effectLst>
            <a:softEdge rad="6350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i="1" dirty="0" smtClean="0">
                <a:solidFill>
                  <a:schemeClr val="bg1"/>
                </a:solidFill>
              </a:rPr>
              <a:t> </a:t>
            </a:r>
            <a:r>
              <a:rPr lang="pl-PL" sz="6000" b="1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Paulina</a:t>
            </a:r>
            <a:endParaRPr lang="pl-PL" sz="6000" b="1" i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i="1" dirty="0" smtClean="0">
                <a:solidFill>
                  <a:schemeClr val="bg1"/>
                </a:solidFill>
              </a:rPr>
              <a:t>Weronika</a:t>
            </a:r>
            <a:endParaRPr lang="pl-PL" sz="6000" b="1" i="1" dirty="0">
              <a:solidFill>
                <a:schemeClr val="bg1"/>
              </a:solidFill>
            </a:endParaRPr>
          </a:p>
        </p:txBody>
      </p:sp>
      <p:pic>
        <p:nvPicPr>
          <p:cNvPr id="4" name="Symbol zastępczy zawartości 3" descr="SAM_12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8501122" cy="6222616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6546_432386986834534_1914824879_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35" y="5566564"/>
            <a:ext cx="1285884" cy="964413"/>
          </a:xfrm>
          <a:effectLst>
            <a:softEdge rad="6350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i="1" dirty="0" smtClean="0">
                <a:solidFill>
                  <a:schemeClr val="bg1"/>
                </a:solidFill>
              </a:rPr>
              <a:t>Paulina</a:t>
            </a:r>
            <a:endParaRPr lang="pl-PL" sz="6000" b="1" i="1" dirty="0">
              <a:solidFill>
                <a:schemeClr val="bg1"/>
              </a:solidFill>
            </a:endParaRPr>
          </a:p>
        </p:txBody>
      </p:sp>
      <p:pic>
        <p:nvPicPr>
          <p:cNvPr id="6" name="Symbol zastępczy zawartości 4" descr="SAM_1271.JPG"/>
          <p:cNvPicPr>
            <a:picLocks noChangeAspect="1"/>
          </p:cNvPicPr>
          <p:nvPr/>
        </p:nvPicPr>
        <p:blipFill>
          <a:blip r:embed="rId3" cstate="print"/>
          <a:srcRect l="29091" t="25616" r="47273" b="46448"/>
          <a:stretch>
            <a:fillRect/>
          </a:stretch>
        </p:blipFill>
        <p:spPr>
          <a:xfrm>
            <a:off x="857224" y="0"/>
            <a:ext cx="6929486" cy="5863411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5984" y="5715016"/>
            <a:ext cx="5486400" cy="566738"/>
          </a:xfrm>
        </p:spPr>
        <p:txBody>
          <a:bodyPr>
            <a:noAutofit/>
          </a:bodyPr>
          <a:lstStyle/>
          <a:p>
            <a:r>
              <a:rPr lang="pl-PL" sz="7200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Archimedes</a:t>
            </a:r>
            <a:endParaRPr lang="pl-PL" sz="7200" i="1" dirty="0">
              <a:solidFill>
                <a:schemeClr val="bg1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Symbol zastępczy obrazu 4" descr="archimedes270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500034" y="519092"/>
            <a:ext cx="7143800" cy="5029222"/>
          </a:xfrm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Kto to był Archimedes?</a:t>
            </a:r>
            <a:endParaRPr lang="pl-PL" b="1" i="1" dirty="0">
              <a:solidFill>
                <a:schemeClr val="bg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i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</a:t>
            </a:r>
            <a:r>
              <a:rPr lang="pl-PL" sz="52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Archimedes</a:t>
            </a:r>
            <a:r>
              <a:rPr lang="pl-PL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 </a:t>
            </a:r>
            <a:r>
              <a:rPr lang="pl-PL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(ok</a:t>
            </a:r>
            <a:r>
              <a:rPr lang="pl-PL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 287-.212 p.n.e.) – grecki </a:t>
            </a:r>
            <a:r>
              <a:rPr lang="pl-PL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filozof, przyrodnik </a:t>
            </a:r>
            <a:r>
              <a:rPr lang="pl-PL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i matematyk, urodzony i zmarły w Syrakuzach; wykształcenie zdobył w Aleksandrii. Był synem astronoma Fidiasza i prawdopodobnie krewnym </a:t>
            </a:r>
            <a:r>
              <a:rPr lang="pl-PL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władcy Syrakuzy. </a:t>
            </a:r>
            <a:r>
              <a:rPr lang="pl-PL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Był autorem traktatu o kwadraturze odcinka paraboli, twórcą hydrostatyki i statyki, prekursorem rachunku całkowego. Stworzył też podstawy rachunku różniczkowego. W dziele Elementy mechaniki wyłożył podstawy mechaniki teoretycznej. Zajmował się również astronomią – opisał ruch pięciu planet, Słońca i Księżyca wokół nieruchomej Ziemi, zbudował globus i (podobno) planetarium z hydraulicznym napędem, które </a:t>
            </a:r>
            <a:r>
              <a:rPr lang="pl-PL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Marcellu </a:t>
            </a:r>
            <a:r>
              <a:rPr lang="pl-PL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zabrał jako jedyny łup z </a:t>
            </a:r>
            <a:r>
              <a:rPr lang="pl-PL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Syrakuzy </a:t>
            </a:r>
            <a:r>
              <a:rPr lang="pl-PL" b="1" dirty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21182799">
            <a:off x="493163" y="289736"/>
            <a:ext cx="2697713" cy="1737312"/>
          </a:xfrm>
        </p:spPr>
        <p:txBody>
          <a:bodyPr>
            <a:noAutofit/>
          </a:bodyPr>
          <a:lstStyle/>
          <a:p>
            <a:r>
              <a:rPr lang="pl-PL" sz="4400" i="1" dirty="0" smtClean="0"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Odkrycia</a:t>
            </a:r>
            <a:r>
              <a:rPr lang="pl-PL" sz="4000" i="1" dirty="0" smtClean="0">
                <a:solidFill>
                  <a:schemeClr val="bg1"/>
                </a:solidFill>
              </a:rPr>
              <a:t/>
            </a:r>
            <a:br>
              <a:rPr lang="pl-PL" sz="4000" i="1" dirty="0" smtClean="0">
                <a:solidFill>
                  <a:schemeClr val="bg1"/>
                </a:solidFill>
              </a:rPr>
            </a:br>
            <a:endParaRPr lang="pl-PL" sz="4000" i="1" dirty="0">
              <a:solidFill>
                <a:schemeClr val="bg1"/>
              </a:solidFill>
            </a:endParaRPr>
          </a:p>
        </p:txBody>
      </p:sp>
      <p:pic>
        <p:nvPicPr>
          <p:cNvPr id="5" name="Symbol zastępczy zawartości 4" descr="leverBigCorne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67462" y="1357298"/>
            <a:ext cx="5319338" cy="3546225"/>
          </a:xfrm>
          <a:effectLst>
            <a:softEdge rad="317500"/>
          </a:effec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prawo Archimedesa</a:t>
            </a:r>
          </a:p>
          <a:p>
            <a:pPr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aksjomat Archimedesa</a:t>
            </a:r>
          </a:p>
          <a:p>
            <a:pPr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zasadę dźwigni – sławne          powiedzenie Archimedesa "Dajcie mi punkt podparcia, a poruszę Ziemię"</a:t>
            </a:r>
          </a:p>
          <a:p>
            <a:pPr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prawa równi pochyłej</a:t>
            </a:r>
          </a:p>
          <a:p>
            <a:pPr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środek ciężkości i sposoby jego wyznaczania dla prostych figur</a:t>
            </a:r>
          </a:p>
          <a:p>
            <a:pPr>
              <a:buFont typeface="Wingdings" pitchFamily="2" charset="2"/>
              <a:buChar char="q"/>
            </a:pPr>
            <a:r>
              <a:rPr lang="pl-PL" sz="1600" b="1" dirty="0" smtClean="0"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pojęcie siły</a:t>
            </a:r>
          </a:p>
          <a:p>
            <a:r>
              <a:rPr lang="pl-PL" sz="2000" b="1" i="1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Jako pierwszy podał przybliżoną wartość liczby pi. Według jego oszacowania 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234</Words>
  <Application>Microsoft Office PowerPoint</Application>
  <PresentationFormat>Pokaz na ekranie (4:3)</PresentationFormat>
  <Paragraphs>79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Motyw pakietu Office</vt:lpstr>
      <vt:lpstr>Prawo Archimedesa Dlaczego kaczka pływa, a kamień tonie</vt:lpstr>
      <vt:lpstr>Nasza grupa</vt:lpstr>
      <vt:lpstr>Żaneta</vt:lpstr>
      <vt:lpstr>Slajd 4</vt:lpstr>
      <vt:lpstr>Weronika</vt:lpstr>
      <vt:lpstr>Slajd 6</vt:lpstr>
      <vt:lpstr>Archimedes</vt:lpstr>
      <vt:lpstr>Kto to był Archimedes?</vt:lpstr>
      <vt:lpstr>Odkrycia </vt:lpstr>
      <vt:lpstr>Slajd 10</vt:lpstr>
      <vt:lpstr>Prawo Archimedesa</vt:lpstr>
      <vt:lpstr>Doświadczenia</vt:lpstr>
      <vt:lpstr>Wyznaczanie gęstości cieczy</vt:lpstr>
      <vt:lpstr>Wyznaczanie gęstości ciała stałego</vt:lpstr>
      <vt:lpstr>Wyznaczanie gęstości ciała o nieregularnym kształcie</vt:lpstr>
      <vt:lpstr>Zależność ciśnienia od powierzchni</vt:lpstr>
      <vt:lpstr>Wniosek: ciśnienie jest tym większe im mniejsza powierzchnia p = F/S</vt:lpstr>
      <vt:lpstr>Badanie zależności ciśnienia od głębokości: Im większa głębokość tym ciśnienie jest większe.</vt:lpstr>
      <vt:lpstr>Warunki pływania ciał:</vt:lpstr>
      <vt:lpstr>Wpływ siły wyporu na ciało zanurzone w cieczy.</vt:lpstr>
      <vt:lpstr>Lewitacja ciał: ciało lewituje gdy  Fw = Fg </vt:lpstr>
      <vt:lpstr>Zastosowanie Prawa Archimedesa</vt:lpstr>
      <vt:lpstr>Statki podwodne</vt:lpstr>
      <vt:lpstr>Balony</vt:lpstr>
      <vt:lpstr>Higrometr</vt:lpstr>
      <vt:lpstr>Tratwy</vt:lpstr>
      <vt:lpstr>Nurkowanie</vt:lpstr>
      <vt:lpstr>Dlaczego kaczka pływa, a kamień tonie</vt:lpstr>
      <vt:lpstr>       Dziękujemy</vt:lpstr>
    </vt:vector>
  </TitlesOfParts>
  <Company>Komp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Archimedesa Dlaczego kaczka pływa, a kamień tonie</dc:title>
  <dc:creator>Komp</dc:creator>
  <cp:lastModifiedBy>hmmm</cp:lastModifiedBy>
  <cp:revision>47</cp:revision>
  <dcterms:created xsi:type="dcterms:W3CDTF">2012-10-14T13:00:27Z</dcterms:created>
  <dcterms:modified xsi:type="dcterms:W3CDTF">2013-11-29T20:41:50Z</dcterms:modified>
</cp:coreProperties>
</file>