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87"/>
  </p:notesMasterIdLst>
  <p:sldIdLst>
    <p:sldId id="267" r:id="rId2"/>
    <p:sldId id="273" r:id="rId3"/>
    <p:sldId id="304" r:id="rId4"/>
    <p:sldId id="277" r:id="rId5"/>
    <p:sldId id="276" r:id="rId6"/>
    <p:sldId id="275" r:id="rId7"/>
    <p:sldId id="278" r:id="rId8"/>
    <p:sldId id="279" r:id="rId9"/>
    <p:sldId id="280" r:id="rId10"/>
    <p:sldId id="274" r:id="rId11"/>
    <p:sldId id="306" r:id="rId12"/>
    <p:sldId id="307" r:id="rId13"/>
    <p:sldId id="281" r:id="rId14"/>
    <p:sldId id="308" r:id="rId15"/>
    <p:sldId id="309" r:id="rId16"/>
    <p:sldId id="310" r:id="rId17"/>
    <p:sldId id="311" r:id="rId18"/>
    <p:sldId id="284" r:id="rId19"/>
    <p:sldId id="312" r:id="rId20"/>
    <p:sldId id="285" r:id="rId21"/>
    <p:sldId id="313" r:id="rId22"/>
    <p:sldId id="305" r:id="rId23"/>
    <p:sldId id="287" r:id="rId24"/>
    <p:sldId id="288" r:id="rId25"/>
    <p:sldId id="289" r:id="rId26"/>
    <p:sldId id="286" r:id="rId27"/>
    <p:sldId id="314" r:id="rId28"/>
    <p:sldId id="290" r:id="rId29"/>
    <p:sldId id="291" r:id="rId30"/>
    <p:sldId id="315" r:id="rId31"/>
    <p:sldId id="316" r:id="rId32"/>
    <p:sldId id="292" r:id="rId33"/>
    <p:sldId id="326" r:id="rId34"/>
    <p:sldId id="327" r:id="rId35"/>
    <p:sldId id="325" r:id="rId36"/>
    <p:sldId id="293" r:id="rId37"/>
    <p:sldId id="317" r:id="rId38"/>
    <p:sldId id="322" r:id="rId39"/>
    <p:sldId id="294" r:id="rId40"/>
    <p:sldId id="296" r:id="rId41"/>
    <p:sldId id="318" r:id="rId42"/>
    <p:sldId id="323" r:id="rId43"/>
    <p:sldId id="302" r:id="rId44"/>
    <p:sldId id="303" r:id="rId45"/>
    <p:sldId id="329" r:id="rId46"/>
    <p:sldId id="319" r:id="rId47"/>
    <p:sldId id="324" r:id="rId48"/>
    <p:sldId id="297" r:id="rId49"/>
    <p:sldId id="330" r:id="rId50"/>
    <p:sldId id="331" r:id="rId51"/>
    <p:sldId id="320" r:id="rId52"/>
    <p:sldId id="332" r:id="rId53"/>
    <p:sldId id="298" r:id="rId54"/>
    <p:sldId id="321" r:id="rId55"/>
    <p:sldId id="333" r:id="rId56"/>
    <p:sldId id="300" r:id="rId57"/>
    <p:sldId id="301" r:id="rId58"/>
    <p:sldId id="335" r:id="rId59"/>
    <p:sldId id="336" r:id="rId60"/>
    <p:sldId id="342" r:id="rId61"/>
    <p:sldId id="343" r:id="rId62"/>
    <p:sldId id="338" r:id="rId63"/>
    <p:sldId id="334" r:id="rId64"/>
    <p:sldId id="339" r:id="rId65"/>
    <p:sldId id="340" r:id="rId66"/>
    <p:sldId id="344" r:id="rId67"/>
    <p:sldId id="345" r:id="rId68"/>
    <p:sldId id="346" r:id="rId69"/>
    <p:sldId id="347" r:id="rId70"/>
    <p:sldId id="348" r:id="rId71"/>
    <p:sldId id="349" r:id="rId72"/>
    <p:sldId id="350" r:id="rId73"/>
    <p:sldId id="351" r:id="rId74"/>
    <p:sldId id="352" r:id="rId75"/>
    <p:sldId id="353" r:id="rId76"/>
    <p:sldId id="354" r:id="rId77"/>
    <p:sldId id="355" r:id="rId78"/>
    <p:sldId id="356" r:id="rId79"/>
    <p:sldId id="360" r:id="rId80"/>
    <p:sldId id="357" r:id="rId81"/>
    <p:sldId id="361" r:id="rId82"/>
    <p:sldId id="358" r:id="rId83"/>
    <p:sldId id="364" r:id="rId84"/>
    <p:sldId id="359" r:id="rId85"/>
    <p:sldId id="363" r:id="rId86"/>
  </p:sldIdLst>
  <p:sldSz cx="9144000" cy="6858000" type="screen4x3"/>
  <p:notesSz cx="6858000" cy="9144000"/>
  <p:defaultTextStyle>
    <a:defPPr>
      <a:defRPr lang="pl-PL"/>
    </a:defPPr>
    <a:lvl1pPr algn="l" rtl="0" eaLnBrk="0" fontAlgn="base" hangingPunct="0">
      <a:spcBef>
        <a:spcPct val="0"/>
      </a:spcBef>
      <a:spcAft>
        <a:spcPct val="0"/>
      </a:spcAft>
      <a:defRPr kern="1200">
        <a:solidFill>
          <a:schemeClr val="tx1"/>
        </a:solidFill>
        <a:latin typeface="Monotype Corsiva" charset="-18"/>
        <a:ea typeface="+mn-ea"/>
        <a:cs typeface="Arial" charset="0"/>
      </a:defRPr>
    </a:lvl1pPr>
    <a:lvl2pPr marL="457200" algn="l" rtl="0" eaLnBrk="0" fontAlgn="base" hangingPunct="0">
      <a:spcBef>
        <a:spcPct val="0"/>
      </a:spcBef>
      <a:spcAft>
        <a:spcPct val="0"/>
      </a:spcAft>
      <a:defRPr kern="1200">
        <a:solidFill>
          <a:schemeClr val="tx1"/>
        </a:solidFill>
        <a:latin typeface="Monotype Corsiva" charset="-18"/>
        <a:ea typeface="+mn-ea"/>
        <a:cs typeface="Arial" charset="0"/>
      </a:defRPr>
    </a:lvl2pPr>
    <a:lvl3pPr marL="914400" algn="l" rtl="0" eaLnBrk="0" fontAlgn="base" hangingPunct="0">
      <a:spcBef>
        <a:spcPct val="0"/>
      </a:spcBef>
      <a:spcAft>
        <a:spcPct val="0"/>
      </a:spcAft>
      <a:defRPr kern="1200">
        <a:solidFill>
          <a:schemeClr val="tx1"/>
        </a:solidFill>
        <a:latin typeface="Monotype Corsiva" charset="-18"/>
        <a:ea typeface="+mn-ea"/>
        <a:cs typeface="Arial" charset="0"/>
      </a:defRPr>
    </a:lvl3pPr>
    <a:lvl4pPr marL="1371600" algn="l" rtl="0" eaLnBrk="0" fontAlgn="base" hangingPunct="0">
      <a:spcBef>
        <a:spcPct val="0"/>
      </a:spcBef>
      <a:spcAft>
        <a:spcPct val="0"/>
      </a:spcAft>
      <a:defRPr kern="1200">
        <a:solidFill>
          <a:schemeClr val="tx1"/>
        </a:solidFill>
        <a:latin typeface="Monotype Corsiva" charset="-18"/>
        <a:ea typeface="+mn-ea"/>
        <a:cs typeface="Arial" charset="0"/>
      </a:defRPr>
    </a:lvl4pPr>
    <a:lvl5pPr marL="1828800" algn="l" rtl="0" eaLnBrk="0" fontAlgn="base" hangingPunct="0">
      <a:spcBef>
        <a:spcPct val="0"/>
      </a:spcBef>
      <a:spcAft>
        <a:spcPct val="0"/>
      </a:spcAft>
      <a:defRPr kern="1200">
        <a:solidFill>
          <a:schemeClr val="tx1"/>
        </a:solidFill>
        <a:latin typeface="Monotype Corsiva" charset="-18"/>
        <a:ea typeface="+mn-ea"/>
        <a:cs typeface="Arial" charset="0"/>
      </a:defRPr>
    </a:lvl5pPr>
    <a:lvl6pPr marL="2286000" algn="l" defTabSz="914400" rtl="0" eaLnBrk="1" latinLnBrk="0" hangingPunct="1">
      <a:defRPr kern="1200">
        <a:solidFill>
          <a:schemeClr val="tx1"/>
        </a:solidFill>
        <a:latin typeface="Monotype Corsiva" charset="-18"/>
        <a:ea typeface="+mn-ea"/>
        <a:cs typeface="Arial" charset="0"/>
      </a:defRPr>
    </a:lvl6pPr>
    <a:lvl7pPr marL="2743200" algn="l" defTabSz="914400" rtl="0" eaLnBrk="1" latinLnBrk="0" hangingPunct="1">
      <a:defRPr kern="1200">
        <a:solidFill>
          <a:schemeClr val="tx1"/>
        </a:solidFill>
        <a:latin typeface="Monotype Corsiva" charset="-18"/>
        <a:ea typeface="+mn-ea"/>
        <a:cs typeface="Arial" charset="0"/>
      </a:defRPr>
    </a:lvl7pPr>
    <a:lvl8pPr marL="3200400" algn="l" defTabSz="914400" rtl="0" eaLnBrk="1" latinLnBrk="0" hangingPunct="1">
      <a:defRPr kern="1200">
        <a:solidFill>
          <a:schemeClr val="tx1"/>
        </a:solidFill>
        <a:latin typeface="Monotype Corsiva" charset="-18"/>
        <a:ea typeface="+mn-ea"/>
        <a:cs typeface="Arial" charset="0"/>
      </a:defRPr>
    </a:lvl8pPr>
    <a:lvl9pPr marL="3657600" algn="l" defTabSz="914400" rtl="0" eaLnBrk="1" latinLnBrk="0" hangingPunct="1">
      <a:defRPr kern="1200">
        <a:solidFill>
          <a:schemeClr val="tx1"/>
        </a:solidFill>
        <a:latin typeface="Monotype Corsiva" charset="-18"/>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09900"/>
    <a:srgbClr val="00FF00"/>
    <a:srgbClr val="008000"/>
    <a:srgbClr val="FF9900"/>
    <a:srgbClr val="FFFF00"/>
    <a:srgbClr val="CC9900"/>
    <a:srgbClr val="339966"/>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218" autoAdjust="0"/>
    <p:restoredTop sz="94786" autoAdjust="0"/>
  </p:normalViewPr>
  <p:slideViewPr>
    <p:cSldViewPr>
      <p:cViewPr>
        <p:scale>
          <a:sx n="78" d="100"/>
          <a:sy n="78" d="100"/>
        </p:scale>
        <p:origin x="-978" y="-6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Monotype Corsiva" charset="-18"/>
                <a:cs typeface="Arial" charset="0"/>
              </a:defRPr>
            </a:lvl1pPr>
          </a:lstStyle>
          <a:p>
            <a:pPr>
              <a:defRPr/>
            </a:pPr>
            <a:endParaRPr lang="de-DE"/>
          </a:p>
        </p:txBody>
      </p:sp>
      <p:sp>
        <p:nvSpPr>
          <p:cNvPr id="716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Monotype Corsiva" charset="-18"/>
                <a:cs typeface="Arial" charset="0"/>
              </a:defRPr>
            </a:lvl1pPr>
          </a:lstStyle>
          <a:p>
            <a:pPr>
              <a:defRPr/>
            </a:pPr>
            <a:fld id="{8CD3789C-D312-4B92-9CA7-5D1F91E9CA0A}" type="datetimeFigureOut">
              <a:rPr lang="de-DE"/>
              <a:pPr>
                <a:defRPr/>
              </a:pPr>
              <a:t>04.10.2015</a:t>
            </a:fld>
            <a:endParaRPr lang="de-DE"/>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Kliknij, aby edytować style wzorca tekstu</a:t>
            </a:r>
          </a:p>
          <a:p>
            <a:pPr lvl="1"/>
            <a:r>
              <a:rPr lang="de-DE" noProof="0" smtClean="0"/>
              <a:t>Drugi poziom</a:t>
            </a:r>
          </a:p>
          <a:p>
            <a:pPr lvl="2"/>
            <a:r>
              <a:rPr lang="de-DE" noProof="0" smtClean="0"/>
              <a:t>Trzeci poziom</a:t>
            </a:r>
          </a:p>
          <a:p>
            <a:pPr lvl="3"/>
            <a:r>
              <a:rPr lang="de-DE" noProof="0" smtClean="0"/>
              <a:t>Czwarty poziom</a:t>
            </a:r>
          </a:p>
          <a:p>
            <a:pPr lvl="4"/>
            <a:r>
              <a:rPr lang="de-DE" noProof="0" smtClean="0"/>
              <a:t>Piąty poziom</a:t>
            </a:r>
          </a:p>
        </p:txBody>
      </p:sp>
      <p:sp>
        <p:nvSpPr>
          <p:cNvPr id="716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Monotype Corsiva" charset="-18"/>
                <a:cs typeface="Arial" charset="0"/>
              </a:defRPr>
            </a:lvl1pPr>
          </a:lstStyle>
          <a:p>
            <a:pPr>
              <a:defRPr/>
            </a:pPr>
            <a:endParaRPr lang="de-DE"/>
          </a:p>
        </p:txBody>
      </p:sp>
      <p:sp>
        <p:nvSpPr>
          <p:cNvPr id="716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8ACBE01-D5AC-434B-920F-43CDD4F2A452}" type="slidenum">
              <a:rPr lang="de-DE" altLang="pl-PL"/>
              <a:pPr>
                <a:defRPr/>
              </a:pPr>
              <a:t>‹#›</a:t>
            </a:fld>
            <a:endParaRPr lang="de-DE"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pPr eaLnBrk="1" hangingPunct="1"/>
            <a:endParaRPr lang="de-DE" altLang="pl-PL"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9" name="Symbol zastępczy zawartości 8"/>
          <p:cNvSpPr>
            <a:spLocks noGrp="1"/>
          </p:cNvSpPr>
          <p:nvPr>
            <p:ph idx="1"/>
          </p:nvPr>
        </p:nvSpPr>
        <p:spPr>
          <a:xfrm>
            <a:off x="457200" y="1524000"/>
            <a:ext cx="8229600"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7" name="Tytuł 16"/>
          <p:cNvSpPr>
            <a:spLocks noGrp="1"/>
          </p:cNvSpPr>
          <p:nvPr>
            <p:ph type="title"/>
          </p:nvPr>
        </p:nvSpPr>
        <p:spPr/>
        <p:txBody>
          <a:bodyPr rtlCol="0"/>
          <a:lstStyle/>
          <a:p>
            <a:r>
              <a:rPr lang="pl-PL" smtClean="0"/>
              <a:t>Kliknij, aby edytować styl</a:t>
            </a:r>
            <a:endParaRPr lang="en-US"/>
          </a:p>
        </p:txBody>
      </p:sp>
      <p:sp>
        <p:nvSpPr>
          <p:cNvPr id="4" name="Symbol zastępczy daty 23"/>
          <p:cNvSpPr>
            <a:spLocks noGrp="1"/>
          </p:cNvSpPr>
          <p:nvPr>
            <p:ph type="dt" sz="half" idx="10"/>
          </p:nvPr>
        </p:nvSpPr>
        <p:spPr/>
        <p:txBody>
          <a:bodyPr/>
          <a:lstStyle>
            <a:lvl1pPr>
              <a:defRPr/>
            </a:lvl1pPr>
          </a:lstStyle>
          <a:p>
            <a:pPr>
              <a:defRPr/>
            </a:pPr>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3C0B2860-C182-4DDE-9D3A-DE1EB3AA27BF}" type="slidenum">
              <a:rPr lang="pl-PL" altLang="pl-PL"/>
              <a:pPr>
                <a:defRPr/>
              </a:pPr>
              <a:t>‹#›</a:t>
            </a:fld>
            <a:endParaRPr lang="pl-PL" altLang="pl-PL"/>
          </a:p>
        </p:txBody>
      </p:sp>
    </p:spTree>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11" name="Symbol zastępczy zawartości 10"/>
          <p:cNvSpPr>
            <a:spLocks noGrp="1"/>
          </p:cNvSpPr>
          <p:nvPr>
            <p:ph sz="half" idx="1"/>
          </p:nvPr>
        </p:nvSpPr>
        <p:spPr>
          <a:xfrm>
            <a:off x="457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3" name="Symbol zastępczy zawartości 12"/>
          <p:cNvSpPr>
            <a:spLocks noGrp="1"/>
          </p:cNvSpPr>
          <p:nvPr>
            <p:ph sz="half" idx="2"/>
          </p:nvPr>
        </p:nvSpPr>
        <p:spPr>
          <a:xfrm>
            <a:off x="4648200" y="1524000"/>
            <a:ext cx="4059936" cy="4572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23"/>
          <p:cNvSpPr>
            <a:spLocks noGrp="1"/>
          </p:cNvSpPr>
          <p:nvPr>
            <p:ph type="dt" sz="half" idx="10"/>
          </p:nvPr>
        </p:nvSpPr>
        <p:spPr/>
        <p:txBody>
          <a:bodyPr/>
          <a:lstStyle>
            <a:lvl1pPr>
              <a:defRPr/>
            </a:lvl1pPr>
          </a:lstStyle>
          <a:p>
            <a:pPr>
              <a:defRPr/>
            </a:pPr>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D48D6ED3-6DD2-4BD3-83C7-E69AA93EEC5D}" type="slidenum">
              <a:rPr lang="pl-PL" altLang="pl-PL"/>
              <a:pPr>
                <a:defRPr/>
              </a:pPr>
              <a:t>‹#›</a:t>
            </a:fld>
            <a:endParaRPr lang="pl-PL" altLang="pl-PL"/>
          </a:p>
        </p:txBody>
      </p:sp>
    </p:spTree>
  </p:cSld>
  <p:clrMapOvr>
    <a:masterClrMapping/>
  </p:clrMapOvr>
  <p:transition>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daty 23"/>
          <p:cNvSpPr>
            <a:spLocks noGrp="1"/>
          </p:cNvSpPr>
          <p:nvPr>
            <p:ph type="dt" sz="half" idx="10"/>
          </p:nvPr>
        </p:nvSpPr>
        <p:spPr/>
        <p:txBody>
          <a:bodyPr/>
          <a:lstStyle>
            <a:lvl1pPr>
              <a:defRPr/>
            </a:lvl1pPr>
          </a:lstStyle>
          <a:p>
            <a:pPr>
              <a:defRPr/>
            </a:pPr>
            <a:endParaRPr lang="pl-PL"/>
          </a:p>
        </p:txBody>
      </p:sp>
      <p:sp>
        <p:nvSpPr>
          <p:cNvPr id="4" name="Symbol zastępczy stopki 9"/>
          <p:cNvSpPr>
            <a:spLocks noGrp="1"/>
          </p:cNvSpPr>
          <p:nvPr>
            <p:ph type="ftr" sz="quarter" idx="11"/>
          </p:nvPr>
        </p:nvSpPr>
        <p:spPr/>
        <p:txBody>
          <a:bodyPr/>
          <a:lstStyle>
            <a:lvl1pPr>
              <a:defRPr/>
            </a:lvl1pPr>
          </a:lstStyle>
          <a:p>
            <a:pPr>
              <a:defRPr/>
            </a:pPr>
            <a:endParaRPr lang="pl-PL"/>
          </a:p>
        </p:txBody>
      </p:sp>
      <p:sp>
        <p:nvSpPr>
          <p:cNvPr id="5" name="Symbol zastępczy numeru slajdu 21"/>
          <p:cNvSpPr>
            <a:spLocks noGrp="1"/>
          </p:cNvSpPr>
          <p:nvPr>
            <p:ph type="sldNum" sz="quarter" idx="12"/>
          </p:nvPr>
        </p:nvSpPr>
        <p:spPr/>
        <p:txBody>
          <a:bodyPr/>
          <a:lstStyle>
            <a:lvl1pPr>
              <a:defRPr/>
            </a:lvl1pPr>
          </a:lstStyle>
          <a:p>
            <a:pPr>
              <a:defRPr/>
            </a:pPr>
            <a:fld id="{F2EC58DB-E536-47AF-B5DF-6BDBBE470A0B}" type="slidenum">
              <a:rPr lang="pl-PL" altLang="pl-PL"/>
              <a:pPr>
                <a:defRPr/>
              </a:pPr>
              <a:t>‹#›</a:t>
            </a:fld>
            <a:endParaRPr lang="pl-PL" altLang="pl-PL"/>
          </a:p>
        </p:txBody>
      </p:sp>
    </p:spTree>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23"/>
          <p:cNvSpPr>
            <a:spLocks noGrp="1"/>
          </p:cNvSpPr>
          <p:nvPr>
            <p:ph type="dt" sz="half" idx="10"/>
          </p:nvPr>
        </p:nvSpPr>
        <p:spPr/>
        <p:txBody>
          <a:bodyPr/>
          <a:lstStyle>
            <a:lvl1pPr>
              <a:defRPr/>
            </a:lvl1pPr>
          </a:lstStyle>
          <a:p>
            <a:pPr>
              <a:defRPr/>
            </a:pPr>
            <a:endParaRPr lang="pl-PL"/>
          </a:p>
        </p:txBody>
      </p:sp>
      <p:sp>
        <p:nvSpPr>
          <p:cNvPr id="3" name="Symbol zastępczy stopki 9"/>
          <p:cNvSpPr>
            <a:spLocks noGrp="1"/>
          </p:cNvSpPr>
          <p:nvPr>
            <p:ph type="ftr" sz="quarter" idx="11"/>
          </p:nvPr>
        </p:nvSpPr>
        <p:spPr/>
        <p:txBody>
          <a:bodyPr/>
          <a:lstStyle>
            <a:lvl1pPr>
              <a:defRPr/>
            </a:lvl1pPr>
          </a:lstStyle>
          <a:p>
            <a:pPr>
              <a:defRPr/>
            </a:pPr>
            <a:endParaRPr lang="pl-PL"/>
          </a:p>
        </p:txBody>
      </p:sp>
      <p:sp>
        <p:nvSpPr>
          <p:cNvPr id="4" name="Symbol zastępczy numeru slajdu 21"/>
          <p:cNvSpPr>
            <a:spLocks noGrp="1"/>
          </p:cNvSpPr>
          <p:nvPr>
            <p:ph type="sldNum" sz="quarter" idx="12"/>
          </p:nvPr>
        </p:nvSpPr>
        <p:spPr/>
        <p:txBody>
          <a:bodyPr/>
          <a:lstStyle>
            <a:lvl1pPr>
              <a:defRPr/>
            </a:lvl1pPr>
          </a:lstStyle>
          <a:p>
            <a:pPr>
              <a:defRPr/>
            </a:pPr>
            <a:fld id="{E4958760-DD6B-4D9E-B331-609028F8F435}" type="slidenum">
              <a:rPr lang="pl-PL" altLang="pl-PL"/>
              <a:pPr>
                <a:defRPr/>
              </a:pPr>
              <a:t>‹#›</a:t>
            </a:fld>
            <a:endParaRPr lang="pl-PL" altLang="pl-PL"/>
          </a:p>
        </p:txBody>
      </p:sp>
    </p:spTree>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9" name="Symbol zastępczy zawartości 28"/>
          <p:cNvSpPr>
            <a:spLocks noGrp="1"/>
          </p:cNvSpPr>
          <p:nvPr>
            <p:ph sz="quarter" idx="1"/>
          </p:nvPr>
        </p:nvSpPr>
        <p:spPr>
          <a:xfrm>
            <a:off x="457200" y="457200"/>
            <a:ext cx="6248400" cy="5715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3" name="Symbol zastępczy tekstu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pl-PL" smtClean="0"/>
              <a:t>Kliknij, aby edytować style wzorca tekstu</a:t>
            </a:r>
          </a:p>
        </p:txBody>
      </p:sp>
      <p:sp>
        <p:nvSpPr>
          <p:cNvPr id="31" name="Tytuł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5" name="Symbol zastępczy daty 23"/>
          <p:cNvSpPr>
            <a:spLocks noGrp="1"/>
          </p:cNvSpPr>
          <p:nvPr>
            <p:ph type="dt" sz="half" idx="10"/>
          </p:nvPr>
        </p:nvSpPr>
        <p:spPr/>
        <p:txBody>
          <a:bodyPr/>
          <a:lstStyle>
            <a:lvl1pPr>
              <a:defRPr/>
            </a:lvl1pPr>
          </a:lstStyle>
          <a:p>
            <a:pPr>
              <a:defRPr/>
            </a:pPr>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1FE7859C-11E1-4025-8303-DD5F0C26D457}" type="slidenum">
              <a:rPr lang="pl-PL" altLang="pl-PL"/>
              <a:pPr>
                <a:defRPr/>
              </a:pPr>
              <a:t>‹#›</a:t>
            </a:fld>
            <a:endParaRPr lang="pl-PL" altLang="pl-PL"/>
          </a:p>
        </p:txBody>
      </p:sp>
    </p:spTree>
  </p:cSld>
  <p:clrMapOvr>
    <a:masterClrMapping/>
  </p:clrMapOvr>
  <p:transition>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pl-PL" smtClean="0"/>
              <a:t>Kliknij, aby edytować styl</a:t>
            </a:r>
            <a:endParaRPr lang="en-US"/>
          </a:p>
        </p:txBody>
      </p:sp>
      <p:sp>
        <p:nvSpPr>
          <p:cNvPr id="3" name="Symbol zastępczy obrazu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pl-PL" noProof="0" smtClean="0"/>
              <a:t>Kliknij ikonę, aby dodać obraz</a:t>
            </a:r>
            <a:endParaRPr lang="en-US" noProof="0"/>
          </a:p>
        </p:txBody>
      </p:sp>
      <p:sp>
        <p:nvSpPr>
          <p:cNvPr id="4" name="Symbol zastępczy tekstu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pl-PL" smtClean="0"/>
              <a:t>Kliknij, aby edytować style wzorca tekstu</a:t>
            </a:r>
          </a:p>
        </p:txBody>
      </p:sp>
      <p:sp>
        <p:nvSpPr>
          <p:cNvPr id="5" name="Symbol zastępczy daty 23"/>
          <p:cNvSpPr>
            <a:spLocks noGrp="1"/>
          </p:cNvSpPr>
          <p:nvPr>
            <p:ph type="dt" sz="half" idx="10"/>
          </p:nvPr>
        </p:nvSpPr>
        <p:spPr/>
        <p:txBody>
          <a:bodyPr/>
          <a:lstStyle>
            <a:lvl1pPr>
              <a:defRPr/>
            </a:lvl1pPr>
          </a:lstStyle>
          <a:p>
            <a:pPr>
              <a:defRPr/>
            </a:pPr>
            <a:endParaRPr lang="pl-PL"/>
          </a:p>
        </p:txBody>
      </p:sp>
      <p:sp>
        <p:nvSpPr>
          <p:cNvPr id="6" name="Symbol zastępczy stopki 9"/>
          <p:cNvSpPr>
            <a:spLocks noGrp="1"/>
          </p:cNvSpPr>
          <p:nvPr>
            <p:ph type="ftr" sz="quarter" idx="11"/>
          </p:nvPr>
        </p:nvSpPr>
        <p:spPr/>
        <p:txBody>
          <a:bodyPr/>
          <a:lstStyle>
            <a:lvl1pPr>
              <a:defRPr/>
            </a:lvl1pPr>
          </a:lstStyle>
          <a:p>
            <a:pPr>
              <a:defRPr/>
            </a:pPr>
            <a:endParaRPr lang="pl-PL"/>
          </a:p>
        </p:txBody>
      </p:sp>
      <p:sp>
        <p:nvSpPr>
          <p:cNvPr id="7" name="Symbol zastępczy numeru slajdu 21"/>
          <p:cNvSpPr>
            <a:spLocks noGrp="1"/>
          </p:cNvSpPr>
          <p:nvPr>
            <p:ph type="sldNum" sz="quarter" idx="12"/>
          </p:nvPr>
        </p:nvSpPr>
        <p:spPr/>
        <p:txBody>
          <a:bodyPr/>
          <a:lstStyle>
            <a:lvl1pPr>
              <a:defRPr/>
            </a:lvl1pPr>
          </a:lstStyle>
          <a:p>
            <a:pPr>
              <a:defRPr/>
            </a:pPr>
            <a:fld id="{ECCC87EA-FF91-4037-BAB3-773BFEA52EFB}" type="slidenum">
              <a:rPr lang="pl-PL" altLang="pl-PL"/>
              <a:pPr>
                <a:defRPr/>
              </a:pPr>
              <a:t>‹#›</a:t>
            </a:fld>
            <a:endParaRPr lang="pl-PL" altLang="pl-PL"/>
          </a:p>
        </p:txBody>
      </p:sp>
    </p:spTree>
  </p:cSld>
  <p:clrMapOvr>
    <a:masterClrMapping/>
  </p:clrMapOvr>
  <p:transition>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D8FE2C0A-BA1E-4F45-980E-CFD4D350100A}" type="slidenum">
              <a:rPr lang="pl-PL" altLang="pl-PL"/>
              <a:pPr>
                <a:defRPr/>
              </a:pPr>
              <a:t>‹#›</a:t>
            </a:fld>
            <a:endParaRPr lang="pl-PL" altLang="pl-PL"/>
          </a:p>
        </p:txBody>
      </p:sp>
    </p:spTree>
  </p:cSld>
  <p:clrMapOvr>
    <a:masterClrMapping/>
  </p:clrMapOvr>
  <p:transition>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23"/>
          <p:cNvSpPr>
            <a:spLocks noGrp="1"/>
          </p:cNvSpPr>
          <p:nvPr>
            <p:ph type="dt" sz="half" idx="10"/>
          </p:nvPr>
        </p:nvSpPr>
        <p:spPr/>
        <p:txBody>
          <a:bodyPr/>
          <a:lstStyle>
            <a:lvl1pPr>
              <a:defRPr/>
            </a:lvl1pPr>
          </a:lstStyle>
          <a:p>
            <a:pPr>
              <a:defRPr/>
            </a:pPr>
            <a:endParaRPr lang="pl-PL"/>
          </a:p>
        </p:txBody>
      </p:sp>
      <p:sp>
        <p:nvSpPr>
          <p:cNvPr id="5" name="Symbol zastępczy stopki 9"/>
          <p:cNvSpPr>
            <a:spLocks noGrp="1"/>
          </p:cNvSpPr>
          <p:nvPr>
            <p:ph type="ftr" sz="quarter" idx="11"/>
          </p:nvPr>
        </p:nvSpPr>
        <p:spPr/>
        <p:txBody>
          <a:bodyPr/>
          <a:lstStyle>
            <a:lvl1pPr>
              <a:defRPr/>
            </a:lvl1pPr>
          </a:lstStyle>
          <a:p>
            <a:pPr>
              <a:defRPr/>
            </a:pPr>
            <a:endParaRPr lang="pl-PL"/>
          </a:p>
        </p:txBody>
      </p:sp>
      <p:sp>
        <p:nvSpPr>
          <p:cNvPr id="6" name="Symbol zastępczy numeru slajdu 21"/>
          <p:cNvSpPr>
            <a:spLocks noGrp="1"/>
          </p:cNvSpPr>
          <p:nvPr>
            <p:ph type="sldNum" sz="quarter" idx="12"/>
          </p:nvPr>
        </p:nvSpPr>
        <p:spPr/>
        <p:txBody>
          <a:bodyPr/>
          <a:lstStyle>
            <a:lvl1pPr>
              <a:defRPr/>
            </a:lvl1pPr>
          </a:lstStyle>
          <a:p>
            <a:pPr>
              <a:defRPr/>
            </a:pPr>
            <a:fld id="{88447561-9BFD-4592-B551-FEA29B67ECFB}" type="slidenum">
              <a:rPr lang="pl-PL" altLang="pl-PL"/>
              <a:pPr>
                <a:defRPr/>
              </a:pPr>
              <a:t>‹#›</a:t>
            </a:fld>
            <a:endParaRPr lang="pl-PL" altLang="pl-PL"/>
          </a:p>
        </p:txBody>
      </p:sp>
    </p:spTree>
  </p:cSld>
  <p:clrMapOvr>
    <a:masterClrMapping/>
  </p:clrMapOvr>
  <p:transition>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9" name="Symbol zastępczy tekstu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endParaRPr lang="en-US" altLang="pl-PL" smtClean="0"/>
          </a:p>
        </p:txBody>
      </p:sp>
      <p:sp>
        <p:nvSpPr>
          <p:cNvPr id="24" name="Symbol zastępczy daty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Monotype Corsiva" pitchFamily="66" charset="0"/>
                <a:cs typeface="+mn-cs"/>
              </a:defRPr>
            </a:lvl1pPr>
          </a:lstStyle>
          <a:p>
            <a:pPr>
              <a:defRPr/>
            </a:pPr>
            <a:endParaRPr lang="pl-PL"/>
          </a:p>
        </p:txBody>
      </p:sp>
      <p:sp>
        <p:nvSpPr>
          <p:cNvPr id="10" name="Symbol zastępczy stopki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Monotype Corsiva" pitchFamily="66" charset="0"/>
                <a:cs typeface="+mn-cs"/>
              </a:defRPr>
            </a:lvl1pPr>
          </a:lstStyle>
          <a:p>
            <a:pPr>
              <a:defRPr/>
            </a:pPr>
            <a:endParaRPr lang="pl-PL"/>
          </a:p>
        </p:txBody>
      </p:sp>
      <p:sp>
        <p:nvSpPr>
          <p:cNvPr id="22" name="Symbol zastępczy numeru slajdu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pPr>
              <a:defRPr/>
            </a:pPr>
            <a:fld id="{876E382D-D238-4946-8391-EB183A294AF4}" type="slidenum">
              <a:rPr lang="pl-PL" altLang="pl-PL"/>
              <a:pPr>
                <a:defRPr/>
              </a:pPr>
              <a:t>‹#›</a:t>
            </a:fld>
            <a:endParaRPr lang="pl-PL" altLang="pl-PL"/>
          </a:p>
        </p:txBody>
      </p:sp>
      <p:sp>
        <p:nvSpPr>
          <p:cNvPr id="5" name="Symbol zastępczy tytułu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pl-PL" smtClean="0"/>
              <a:t>Kliknij, aby edytować styl</a:t>
            </a:r>
            <a:endParaRPr lang="en-US"/>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Lst>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2.5"/>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 calcmode="lin" valueType="num">
                                      <p:cBhvr>
                                        <p:cTn id="9" dur="2000" fill="hold"/>
                                        <p:tgtEl>
                                          <p:spTgt spid="5"/>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5"/>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ipe(left)">
                                      <p:cBhvr>
                                        <p:cTn id="19" dur="500"/>
                                        <p:tgtEl>
                                          <p:spTgt spid="9">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left)">
                                      <p:cBhvr>
                                        <p:cTn id="22" dur="500"/>
                                        <p:tgtEl>
                                          <p:spTgt spid="9">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Effect transition="in" filter="wipe(left)">
                                      <p:cBhvr>
                                        <p:cTn id="25" dur="500"/>
                                        <p:tgtEl>
                                          <p:spTgt spid="9">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wipe(left)">
                                      <p:cBhvr>
                                        <p:cTn id="2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5" grpId="0"/>
    </p:bld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88261A"/>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711E14"/>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88261A"/>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88261A"/>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257343" y="264685"/>
            <a:ext cx="8446752" cy="1212690"/>
          </a:xfrm>
        </p:spPr>
        <p:txBody>
          <a:bodyPr>
            <a:normAutofit fontScale="90000"/>
          </a:bodyPr>
          <a:lstStyle/>
          <a:p>
            <a:pPr algn="ctr" eaLnBrk="1" fontAlgn="auto" hangingPunct="1">
              <a:spcAft>
                <a:spcPts val="0"/>
              </a:spcAft>
              <a:defRPr/>
            </a:pPr>
            <a:r>
              <a:rPr lang="pl-PL" sz="4000" b="1">
                <a:solidFill>
                  <a:schemeClr val="bg1"/>
                </a:solidFill>
                <a:latin typeface="Baskerville Old Face" pitchFamily="18" charset="0"/>
              </a:rPr>
              <a:t>Zespół </a:t>
            </a:r>
            <a:r>
              <a:rPr lang="pl-PL" sz="4000" b="1" smtClean="0">
                <a:solidFill>
                  <a:schemeClr val="bg1"/>
                </a:solidFill>
                <a:latin typeface="Baskerville Old Face" pitchFamily="18" charset="0"/>
              </a:rPr>
              <a:t> Szkół  im</a:t>
            </a:r>
            <a:r>
              <a:rPr lang="pl-PL" sz="4000" b="1">
                <a:solidFill>
                  <a:schemeClr val="bg1"/>
                </a:solidFill>
                <a:latin typeface="Baskerville Old Face" pitchFamily="18" charset="0"/>
              </a:rPr>
              <a:t>. </a:t>
            </a:r>
            <a:r>
              <a:rPr lang="pl-PL" sz="4000" b="1" smtClean="0">
                <a:solidFill>
                  <a:schemeClr val="bg1"/>
                </a:solidFill>
                <a:latin typeface="Baskerville Old Face" pitchFamily="18" charset="0"/>
              </a:rPr>
              <a:t> Jana  Pawła  II</a:t>
            </a:r>
            <a:r>
              <a:rPr lang="pl-PL" sz="4000" b="1">
                <a:solidFill>
                  <a:schemeClr val="bg1"/>
                </a:solidFill>
                <a:latin typeface="Baskerville Old Face" pitchFamily="18" charset="0"/>
              </a:rPr>
              <a:t/>
            </a:r>
            <a:br>
              <a:rPr lang="pl-PL" sz="4000" b="1">
                <a:solidFill>
                  <a:schemeClr val="bg1"/>
                </a:solidFill>
                <a:latin typeface="Baskerville Old Face" pitchFamily="18" charset="0"/>
              </a:rPr>
            </a:br>
            <a:r>
              <a:rPr lang="pl-PL" sz="4000" b="1">
                <a:solidFill>
                  <a:schemeClr val="bg1"/>
                </a:solidFill>
                <a:latin typeface="Baskerville Old Face" pitchFamily="18" charset="0"/>
              </a:rPr>
              <a:t>w </a:t>
            </a:r>
            <a:r>
              <a:rPr lang="pl-PL" sz="4000" b="1" smtClean="0">
                <a:solidFill>
                  <a:schemeClr val="bg1"/>
                </a:solidFill>
                <a:latin typeface="Baskerville Old Face" pitchFamily="18" charset="0"/>
              </a:rPr>
              <a:t> Benicach</a:t>
            </a:r>
            <a:endParaRPr lang="pl-PL" sz="4000" b="1">
              <a:solidFill>
                <a:schemeClr val="bg1"/>
              </a:solidFill>
              <a:latin typeface="Baskerville Old Face" pitchFamily="18" charset="0"/>
            </a:endParaRPr>
          </a:p>
        </p:txBody>
      </p:sp>
      <p:sp>
        <p:nvSpPr>
          <p:cNvPr id="5126" name="Rectangle 6"/>
          <p:cNvSpPr>
            <a:spLocks noGrp="1"/>
          </p:cNvSpPr>
          <p:nvPr>
            <p:ph type="body" idx="4294967295"/>
          </p:nvPr>
        </p:nvSpPr>
        <p:spPr/>
        <p:txBody>
          <a:bodyPr/>
          <a:lstStyle/>
          <a:p>
            <a:endParaRPr lang="de-DE" altLang="pl-PL" smtClean="0"/>
          </a:p>
        </p:txBody>
      </p:sp>
      <p:pic>
        <p:nvPicPr>
          <p:cNvPr id="5124" name="Picture 13" descr="2008_06080015"/>
          <p:cNvPicPr>
            <a:picLocks noGrp="1" noChangeAspect="1" noChangeArrowheads="1"/>
          </p:cNvPicPr>
          <p:nvPr>
            <p:ph sz="half" idx="2"/>
          </p:nvPr>
        </p:nvPicPr>
        <p:blipFill>
          <a:blip r:embed="rId3" cstate="print"/>
          <a:srcRect/>
          <a:stretch>
            <a:fillRect/>
          </a:stretch>
        </p:blipFill>
        <p:spPr>
          <a:xfrm>
            <a:off x="5264150" y="2974975"/>
            <a:ext cx="3187700" cy="3046412"/>
          </a:xfrm>
          <a:effectLst>
            <a:softEdge rad="112500"/>
          </a:effectLst>
        </p:spPr>
      </p:pic>
      <p:pic>
        <p:nvPicPr>
          <p:cNvPr id="5125" name="Picture 8" descr="2008_06080014"/>
          <p:cNvPicPr>
            <a:picLocks noChangeAspect="1" noChangeArrowheads="1"/>
          </p:cNvPicPr>
          <p:nvPr/>
        </p:nvPicPr>
        <p:blipFill>
          <a:blip r:embed="rId4" cstate="print"/>
          <a:srcRect/>
          <a:stretch>
            <a:fillRect/>
          </a:stretch>
        </p:blipFill>
        <p:spPr bwMode="auto">
          <a:xfrm>
            <a:off x="323850" y="2205038"/>
            <a:ext cx="4752975" cy="3708400"/>
          </a:xfrm>
          <a:prstGeom prst="rect">
            <a:avLst/>
          </a:prstGeom>
          <a:ln>
            <a:noFill/>
          </a:ln>
          <a:effectLst>
            <a:softEdge rad="112500"/>
          </a:effectLst>
        </p:spPr>
      </p:pic>
      <p:sp>
        <p:nvSpPr>
          <p:cNvPr id="2054" name="Rectangle 7"/>
          <p:cNvSpPr>
            <a:spLocks noChangeArrowheads="1"/>
          </p:cNvSpPr>
          <p:nvPr/>
        </p:nvSpPr>
        <p:spPr bwMode="auto">
          <a:xfrm>
            <a:off x="5724525" y="476250"/>
            <a:ext cx="1366838" cy="701675"/>
          </a:xfrm>
          <a:prstGeom prst="rect">
            <a:avLst/>
          </a:prstGeom>
          <a:noFill/>
          <a:ln w="9525">
            <a:noFill/>
            <a:miter lim="800000"/>
            <a:headEnd/>
            <a:tailEnd/>
          </a:ln>
        </p:spPr>
        <p:txBody>
          <a:bodyPr>
            <a:spAutoFit/>
          </a:bodyPr>
          <a:lstStyle/>
          <a:p>
            <a:endParaRPr lang="pl-PL" altLang="pl-PL" sz="4000">
              <a:latin typeface="Baskerville Old Face"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228354"/>
                                        </p:tgtEl>
                                        <p:attrNameLst>
                                          <p:attrName>style.visibility</p:attrName>
                                        </p:attrNameLst>
                                      </p:cBhvr>
                                      <p:to>
                                        <p:strVal val="visible"/>
                                      </p:to>
                                    </p:set>
                                    <p:anim calcmode="lin" valueType="num">
                                      <p:cBhvr>
                                        <p:cTn id="7" dur="2000" fill="hold"/>
                                        <p:tgtEl>
                                          <p:spTgt spid="228354"/>
                                        </p:tgtEl>
                                        <p:attrNameLst>
                                          <p:attrName>ppt_w</p:attrName>
                                        </p:attrNameLst>
                                      </p:cBhvr>
                                      <p:tavLst>
                                        <p:tav tm="0">
                                          <p:val>
                                            <p:strVal val="#ppt_w*2.5"/>
                                          </p:val>
                                        </p:tav>
                                        <p:tav tm="100000">
                                          <p:val>
                                            <p:strVal val="#ppt_w"/>
                                          </p:val>
                                        </p:tav>
                                      </p:tavLst>
                                    </p:anim>
                                    <p:anim calcmode="lin" valueType="num">
                                      <p:cBhvr>
                                        <p:cTn id="8" dur="2000" fill="hold"/>
                                        <p:tgtEl>
                                          <p:spTgt spid="228354"/>
                                        </p:tgtEl>
                                        <p:attrNameLst>
                                          <p:attrName>ppt_h</p:attrName>
                                        </p:attrNameLst>
                                      </p:cBhvr>
                                      <p:tavLst>
                                        <p:tav tm="0">
                                          <p:val>
                                            <p:strVal val="#ppt_h"/>
                                          </p:val>
                                        </p:tav>
                                        <p:tav tm="100000">
                                          <p:val>
                                            <p:strVal val="#ppt_h"/>
                                          </p:val>
                                        </p:tav>
                                      </p:tavLst>
                                    </p:anim>
                                    <p:anim calcmode="lin" valueType="num">
                                      <p:cBhvr>
                                        <p:cTn id="9" dur="2000" fill="hold"/>
                                        <p:tgtEl>
                                          <p:spTgt spid="228354"/>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28354"/>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2835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wipe(left)">
                                      <p:cBhvr>
                                        <p:cTn id="16" dur="500"/>
                                        <p:tgtEl>
                                          <p:spTgt spid="51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nodePh="1">
                                  <p:stCondLst>
                                    <p:cond delay="0"/>
                                  </p:stCondLst>
                                  <p:endCondLst>
                                    <p:cond evt="begin" delay="0">
                                      <p:tn val="19"/>
                                    </p:cond>
                                  </p:endCondLst>
                                  <p:childTnLst>
                                    <p:set>
                                      <p:cBhvr>
                                        <p:cTn id="20" dur="1" fill="hold">
                                          <p:stCondLst>
                                            <p:cond delay="0"/>
                                          </p:stCondLst>
                                        </p:cTn>
                                        <p:tgtEl>
                                          <p:spTgt spid="5126">
                                            <p:txEl>
                                              <p:pRg st="0" end="0"/>
                                            </p:txEl>
                                          </p:spTgt>
                                        </p:tgtEl>
                                        <p:attrNameLst>
                                          <p:attrName>style.visibility</p:attrName>
                                        </p:attrNameLst>
                                      </p:cBhvr>
                                      <p:to>
                                        <p:strVal val="visible"/>
                                      </p:to>
                                    </p:set>
                                    <p:animEffect transition="in" filter="wipe(left)">
                                      <p:cBhvr>
                                        <p:cTn id="21" dur="500"/>
                                        <p:tgtEl>
                                          <p:spTgt spid="5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z="4000" smtClean="0">
                <a:ln>
                  <a:noFill/>
                </a:ln>
                <a:solidFill>
                  <a:schemeClr val="bg1"/>
                </a:solidFill>
                <a:effectLst/>
                <a:latin typeface="Baskerville Old Face" pitchFamily="18" charset="0"/>
              </a:rPr>
              <a:t>Cele wymiany polsko-niemieckiej</a:t>
            </a:r>
            <a:endParaRPr lang="de-DE" sz="4000" smtClean="0">
              <a:ln>
                <a:noFill/>
              </a:ln>
              <a:solidFill>
                <a:schemeClr val="bg1"/>
              </a:solidFill>
              <a:effectLst/>
              <a:latin typeface="Baskerville Old Face" pitchFamily="18" charset="0"/>
            </a:endParaRPr>
          </a:p>
        </p:txBody>
      </p:sp>
      <p:sp>
        <p:nvSpPr>
          <p:cNvPr id="11267" name="Rectangle 3"/>
          <p:cNvSpPr>
            <a:spLocks noGrp="1"/>
          </p:cNvSpPr>
          <p:nvPr>
            <p:ph type="body" idx="1"/>
          </p:nvPr>
        </p:nvSpPr>
        <p:spPr>
          <a:xfrm>
            <a:off x="457200" y="1447800"/>
            <a:ext cx="8229600" cy="4678363"/>
          </a:xfrm>
        </p:spPr>
        <p:txBody>
          <a:bodyPr/>
          <a:lstStyle/>
          <a:p>
            <a:pPr eaLnBrk="1" hangingPunct="1">
              <a:lnSpc>
                <a:spcPct val="80000"/>
              </a:lnSpc>
            </a:pPr>
            <a:r>
              <a:rPr lang="pl-PL" altLang="pl-PL" sz="1600" smtClean="0">
                <a:solidFill>
                  <a:schemeClr val="bg1"/>
                </a:solidFill>
              </a:rPr>
              <a:t>Rozwijanie partnerskich kontaktów</a:t>
            </a:r>
          </a:p>
          <a:p>
            <a:pPr eaLnBrk="1" hangingPunct="1">
              <a:lnSpc>
                <a:spcPct val="80000"/>
              </a:lnSpc>
            </a:pPr>
            <a:r>
              <a:rPr lang="pl-PL" altLang="pl-PL" sz="1600" smtClean="0">
                <a:solidFill>
                  <a:schemeClr val="bg1"/>
                </a:solidFill>
              </a:rPr>
              <a:t>Doskonalenie umiejętności językowych</a:t>
            </a:r>
          </a:p>
          <a:p>
            <a:pPr eaLnBrk="1" hangingPunct="1">
              <a:lnSpc>
                <a:spcPct val="80000"/>
              </a:lnSpc>
            </a:pPr>
            <a:endParaRPr lang="pl-PL" altLang="pl-PL" sz="1600" smtClean="0">
              <a:solidFill>
                <a:schemeClr val="bg1"/>
              </a:solidFill>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pPr eaLnBrk="1" hangingPunct="1">
              <a:lnSpc>
                <a:spcPct val="80000"/>
              </a:lnSpc>
            </a:pPr>
            <a:r>
              <a:rPr lang="pl-PL" altLang="pl-PL" sz="1600" smtClean="0">
                <a:solidFill>
                  <a:schemeClr val="bg1"/>
                </a:solidFill>
              </a:rPr>
              <a:t>Nawiązywanie przyjaźni</a:t>
            </a:r>
          </a:p>
          <a:p>
            <a:pPr eaLnBrk="1" hangingPunct="1">
              <a:lnSpc>
                <a:spcPct val="80000"/>
              </a:lnSpc>
            </a:pPr>
            <a:r>
              <a:rPr lang="pl-PL" altLang="pl-PL" sz="1600" smtClean="0">
                <a:solidFill>
                  <a:schemeClr val="bg1"/>
                </a:solidFill>
              </a:rPr>
              <a:t>Kształcenie poczucia tożsamości europejskiej</a:t>
            </a:r>
          </a:p>
          <a:p>
            <a:pPr eaLnBrk="1" hangingPunct="1">
              <a:lnSpc>
                <a:spcPct val="80000"/>
              </a:lnSpc>
            </a:pPr>
            <a:endParaRPr lang="pl-PL" altLang="pl-PL" sz="1600" smtClean="0">
              <a:solidFill>
                <a:schemeClr val="bg1"/>
              </a:solidFill>
            </a:endParaRPr>
          </a:p>
          <a:p>
            <a:endParaRPr lang="de-DE" altLang="pl-PL" smtClean="0">
              <a:solidFill>
                <a:schemeClr val="bg1"/>
              </a:solidFill>
              <a:latin typeface="Times New Roman" charset="0"/>
            </a:endParaRPr>
          </a:p>
        </p:txBody>
      </p:sp>
      <p:pic>
        <p:nvPicPr>
          <p:cNvPr id="11268" name="Picture 5" descr="mk"/>
          <p:cNvPicPr>
            <a:picLocks noChangeAspect="1" noChangeArrowheads="1"/>
          </p:cNvPicPr>
          <p:nvPr/>
        </p:nvPicPr>
        <p:blipFill>
          <a:blip r:embed="rId3"/>
          <a:srcRect/>
          <a:stretch>
            <a:fillRect/>
          </a:stretch>
        </p:blipFill>
        <p:spPr bwMode="auto">
          <a:xfrm>
            <a:off x="609600" y="2209800"/>
            <a:ext cx="3790950" cy="2609850"/>
          </a:xfrm>
          <a:prstGeom prst="rect">
            <a:avLst/>
          </a:prstGeom>
          <a:noFill/>
          <a:ln w="9525">
            <a:noFill/>
            <a:miter lim="800000"/>
            <a:headEnd/>
            <a:tailEnd/>
          </a:ln>
        </p:spPr>
      </p:pic>
      <p:pic>
        <p:nvPicPr>
          <p:cNvPr id="11269" name="Picture 6" descr="n gfnjx"/>
          <p:cNvPicPr>
            <a:picLocks noChangeAspect="1" noChangeArrowheads="1"/>
          </p:cNvPicPr>
          <p:nvPr/>
        </p:nvPicPr>
        <p:blipFill>
          <a:blip r:embed="rId4"/>
          <a:srcRect/>
          <a:stretch>
            <a:fillRect/>
          </a:stretch>
        </p:blipFill>
        <p:spPr bwMode="auto">
          <a:xfrm>
            <a:off x="4724400" y="2743200"/>
            <a:ext cx="3438525" cy="25908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26"/>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z="4000" smtClean="0">
                <a:ln>
                  <a:noFill/>
                </a:ln>
                <a:effectLst/>
                <a:latin typeface="Times New Roman" charset="0"/>
              </a:rPr>
              <a:t>    Cele...</a:t>
            </a:r>
          </a:p>
        </p:txBody>
      </p:sp>
      <p:sp>
        <p:nvSpPr>
          <p:cNvPr id="12291" name="Rectangle 1027"/>
          <p:cNvSpPr>
            <a:spLocks noGrp="1"/>
          </p:cNvSpPr>
          <p:nvPr>
            <p:ph type="body" idx="1"/>
          </p:nvPr>
        </p:nvSpPr>
        <p:spPr>
          <a:xfrm>
            <a:off x="457200" y="1447800"/>
            <a:ext cx="8229600" cy="4678363"/>
          </a:xfrm>
        </p:spPr>
        <p:txBody>
          <a:bodyPr/>
          <a:lstStyle/>
          <a:p>
            <a:pPr eaLnBrk="1" hangingPunct="1">
              <a:lnSpc>
                <a:spcPct val="80000"/>
              </a:lnSpc>
            </a:pPr>
            <a:r>
              <a:rPr lang="pl-PL" altLang="pl-PL" sz="1600" smtClean="0">
                <a:solidFill>
                  <a:schemeClr val="bg1"/>
                </a:solidFill>
              </a:rPr>
              <a:t>Poznawanie wspólnych wątków kultury, geografii i historii</a:t>
            </a:r>
          </a:p>
          <a:p>
            <a:pPr eaLnBrk="1" hangingPunct="1">
              <a:lnSpc>
                <a:spcPct val="80000"/>
              </a:lnSpc>
            </a:pPr>
            <a:r>
              <a:rPr lang="pl-PL" altLang="pl-PL" sz="1600" smtClean="0">
                <a:solidFill>
                  <a:schemeClr val="bg1"/>
                </a:solidFill>
              </a:rPr>
              <a:t>Integracja młodzieży i nauczycieli</a:t>
            </a:r>
          </a:p>
          <a:p>
            <a:endParaRPr lang="pl-PL" altLang="pl-PL" sz="1600" smtClean="0">
              <a:solidFill>
                <a:schemeClr val="bg1"/>
              </a:solidFill>
              <a:latin typeface="Times New Roman" charset="0"/>
            </a:endParaRPr>
          </a:p>
          <a:p>
            <a:endParaRPr lang="pl-PL" altLang="pl-PL" sz="1600" smtClean="0">
              <a:solidFill>
                <a:schemeClr val="bg1"/>
              </a:solidFill>
              <a:latin typeface="Times New Roman" charset="0"/>
            </a:endParaRPr>
          </a:p>
          <a:p>
            <a:endParaRPr lang="pl-PL" altLang="pl-PL" sz="1600" smtClean="0">
              <a:solidFill>
                <a:schemeClr val="bg1"/>
              </a:solidFill>
              <a:latin typeface="Times New Roman" charset="0"/>
            </a:endParaRPr>
          </a:p>
          <a:p>
            <a:endParaRPr lang="pl-PL" altLang="pl-PL" sz="1600" smtClean="0">
              <a:solidFill>
                <a:schemeClr val="bg1"/>
              </a:solidFill>
              <a:latin typeface="Times New Roman" charset="0"/>
            </a:endParaRPr>
          </a:p>
          <a:p>
            <a:endParaRPr lang="pl-PL" altLang="pl-PL" sz="1600" smtClean="0">
              <a:solidFill>
                <a:schemeClr val="bg1"/>
              </a:solidFill>
              <a:latin typeface="Times New Roman" charset="0"/>
            </a:endParaRPr>
          </a:p>
          <a:p>
            <a:endParaRPr lang="pl-PL" altLang="pl-PL" sz="1600" smtClean="0">
              <a:solidFill>
                <a:schemeClr val="bg1"/>
              </a:solidFill>
              <a:latin typeface="Times New Roman" charset="0"/>
            </a:endParaRPr>
          </a:p>
          <a:p>
            <a:pPr eaLnBrk="1" hangingPunct="1">
              <a:lnSpc>
                <a:spcPct val="80000"/>
              </a:lnSpc>
            </a:pPr>
            <a:endParaRPr lang="pl-PL" altLang="pl-PL" sz="1600" smtClean="0">
              <a:solidFill>
                <a:schemeClr val="bg1"/>
              </a:solidFill>
              <a:latin typeface="Times New Roman" charset="0"/>
            </a:endParaRPr>
          </a:p>
          <a:p>
            <a:pPr eaLnBrk="1" hangingPunct="1">
              <a:lnSpc>
                <a:spcPct val="80000"/>
              </a:lnSpc>
            </a:pPr>
            <a:endParaRPr lang="pl-PL" altLang="pl-PL" sz="1600" smtClean="0">
              <a:solidFill>
                <a:schemeClr val="bg1"/>
              </a:solidFill>
              <a:latin typeface="Times New Roman" charset="0"/>
            </a:endParaRPr>
          </a:p>
          <a:p>
            <a:pPr eaLnBrk="1" hangingPunct="1">
              <a:lnSpc>
                <a:spcPct val="80000"/>
              </a:lnSpc>
            </a:pPr>
            <a:endParaRPr lang="pl-PL" altLang="pl-PL" sz="1600" smtClean="0">
              <a:solidFill>
                <a:schemeClr val="bg1"/>
              </a:solidFill>
              <a:latin typeface="Times New Roman" charset="0"/>
            </a:endParaRPr>
          </a:p>
          <a:p>
            <a:pPr eaLnBrk="1" hangingPunct="1">
              <a:lnSpc>
                <a:spcPct val="80000"/>
              </a:lnSpc>
            </a:pPr>
            <a:endParaRPr lang="pl-PL" altLang="pl-PL" sz="1600" smtClean="0">
              <a:solidFill>
                <a:schemeClr val="bg1"/>
              </a:solidFill>
              <a:latin typeface="Times New Roman" charset="0"/>
            </a:endParaRPr>
          </a:p>
          <a:p>
            <a:pPr eaLnBrk="1" hangingPunct="1">
              <a:lnSpc>
                <a:spcPct val="80000"/>
              </a:lnSpc>
            </a:pPr>
            <a:endParaRPr lang="pl-PL" altLang="pl-PL" sz="1600" smtClean="0">
              <a:solidFill>
                <a:schemeClr val="bg1"/>
              </a:solidFill>
              <a:latin typeface="Times New Roman" charset="0"/>
            </a:endParaRPr>
          </a:p>
          <a:p>
            <a:pPr eaLnBrk="1" hangingPunct="1">
              <a:lnSpc>
                <a:spcPct val="80000"/>
              </a:lnSpc>
            </a:pPr>
            <a:r>
              <a:rPr lang="pl-PL" altLang="pl-PL" sz="1600" smtClean="0">
                <a:solidFill>
                  <a:schemeClr val="bg1"/>
                </a:solidFill>
              </a:rPr>
              <a:t>Wymiana doświadczeń</a:t>
            </a:r>
          </a:p>
          <a:p>
            <a:pPr eaLnBrk="1" hangingPunct="1">
              <a:lnSpc>
                <a:spcPct val="80000"/>
              </a:lnSpc>
            </a:pPr>
            <a:r>
              <a:rPr lang="pl-PL" altLang="pl-PL" sz="1600" smtClean="0">
                <a:solidFill>
                  <a:schemeClr val="bg1"/>
                </a:solidFill>
              </a:rPr>
              <a:t>Uczenie się samodzielności i odpowiedzialności </a:t>
            </a:r>
          </a:p>
          <a:p>
            <a:endParaRPr lang="pl-PL" altLang="pl-PL" sz="1600" smtClean="0">
              <a:solidFill>
                <a:schemeClr val="bg1"/>
              </a:solidFill>
              <a:latin typeface="Times New Roman" charset="0"/>
            </a:endParaRPr>
          </a:p>
        </p:txBody>
      </p:sp>
      <p:pic>
        <p:nvPicPr>
          <p:cNvPr id="12292" name="Picture 1028" descr="arv"/>
          <p:cNvPicPr>
            <a:picLocks noChangeAspect="1" noChangeArrowheads="1"/>
          </p:cNvPicPr>
          <p:nvPr/>
        </p:nvPicPr>
        <p:blipFill>
          <a:blip r:embed="rId2"/>
          <a:srcRect/>
          <a:stretch>
            <a:fillRect/>
          </a:stretch>
        </p:blipFill>
        <p:spPr bwMode="auto">
          <a:xfrm>
            <a:off x="1066800" y="2286000"/>
            <a:ext cx="3590925" cy="2428875"/>
          </a:xfrm>
          <a:prstGeom prst="rect">
            <a:avLst/>
          </a:prstGeom>
          <a:noFill/>
          <a:ln w="9525">
            <a:noFill/>
            <a:miter lim="800000"/>
            <a:headEnd/>
            <a:tailEnd/>
          </a:ln>
        </p:spPr>
      </p:pic>
      <p:pic>
        <p:nvPicPr>
          <p:cNvPr id="12293" name="Picture 1029" descr="dgfa"/>
          <p:cNvPicPr>
            <a:picLocks noChangeAspect="1" noChangeArrowheads="1"/>
          </p:cNvPicPr>
          <p:nvPr/>
        </p:nvPicPr>
        <p:blipFill>
          <a:blip r:embed="rId3"/>
          <a:srcRect/>
          <a:stretch>
            <a:fillRect/>
          </a:stretch>
        </p:blipFill>
        <p:spPr bwMode="auto">
          <a:xfrm>
            <a:off x="5791200" y="1828800"/>
            <a:ext cx="2162175" cy="32194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Rectangle 1026"/>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mtClean="0">
                <a:ln>
                  <a:noFill/>
                </a:ln>
                <a:solidFill>
                  <a:schemeClr val="bg1"/>
                </a:solidFill>
                <a:effectLst/>
                <a:latin typeface="Times New Roman" charset="0"/>
              </a:rPr>
              <a:t>    </a:t>
            </a:r>
            <a:r>
              <a:rPr lang="pl-PL" sz="4000" smtClean="0">
                <a:ln>
                  <a:noFill/>
                </a:ln>
                <a:solidFill>
                  <a:schemeClr val="bg1"/>
                </a:solidFill>
                <a:effectLst/>
                <a:latin typeface="Times New Roman" charset="0"/>
              </a:rPr>
              <a:t>Cele...</a:t>
            </a:r>
          </a:p>
        </p:txBody>
      </p:sp>
      <p:sp>
        <p:nvSpPr>
          <p:cNvPr id="207875" name="Rectangle 1027"/>
          <p:cNvSpPr>
            <a:spLocks noGrp="1"/>
          </p:cNvSpPr>
          <p:nvPr>
            <p:ph type="body" idx="1"/>
          </p:nvPr>
        </p:nvSpPr>
        <p:spPr>
          <a:xfrm>
            <a:off x="457200" y="1447800"/>
            <a:ext cx="8229600" cy="4678363"/>
          </a:xfrm>
        </p:spPr>
        <p:txBody>
          <a:bodyPr/>
          <a:lstStyle/>
          <a:p>
            <a:pPr eaLnBrk="1" hangingPunct="1">
              <a:lnSpc>
                <a:spcPct val="80000"/>
              </a:lnSpc>
            </a:pPr>
            <a:r>
              <a:rPr lang="pl-PL" altLang="pl-PL" sz="1600" smtClean="0">
                <a:solidFill>
                  <a:schemeClr val="bg1"/>
                </a:solidFill>
              </a:rPr>
              <a:t>Podejmowanie wspólnych działań</a:t>
            </a:r>
          </a:p>
          <a:p>
            <a:pPr eaLnBrk="1" hangingPunct="1">
              <a:lnSpc>
                <a:spcPct val="80000"/>
              </a:lnSpc>
            </a:pPr>
            <a:r>
              <a:rPr lang="pl-PL" altLang="pl-PL" sz="1600" smtClean="0">
                <a:solidFill>
                  <a:schemeClr val="bg1"/>
                </a:solidFill>
              </a:rPr>
              <a:t>Wzbogacanie wiedzy</a:t>
            </a:r>
          </a:p>
          <a:p>
            <a:pPr eaLnBrk="1" hangingPunct="1">
              <a:lnSpc>
                <a:spcPct val="80000"/>
              </a:lnSpc>
            </a:pPr>
            <a:r>
              <a:rPr lang="pl-PL" altLang="pl-PL" sz="1600" smtClean="0">
                <a:solidFill>
                  <a:schemeClr val="bg1"/>
                </a:solidFill>
              </a:rPr>
              <a:t>Przełamywanie stereotypów</a:t>
            </a: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a:p>
            <a:endParaRPr lang="pl-PL" altLang="pl-PL" smtClean="0">
              <a:solidFill>
                <a:schemeClr val="bg1"/>
              </a:solidFill>
              <a:latin typeface="Times New Roman" charset="0"/>
            </a:endParaRPr>
          </a:p>
        </p:txBody>
      </p:sp>
      <p:pic>
        <p:nvPicPr>
          <p:cNvPr id="13316" name="Picture 1028" descr="ywe"/>
          <p:cNvPicPr>
            <a:picLocks noChangeAspect="1" noChangeArrowheads="1"/>
          </p:cNvPicPr>
          <p:nvPr/>
        </p:nvPicPr>
        <p:blipFill>
          <a:blip r:embed="rId3"/>
          <a:srcRect/>
          <a:stretch>
            <a:fillRect/>
          </a:stretch>
        </p:blipFill>
        <p:spPr bwMode="auto">
          <a:xfrm>
            <a:off x="609600" y="2362200"/>
            <a:ext cx="4067175" cy="3057525"/>
          </a:xfrm>
          <a:prstGeom prst="rect">
            <a:avLst/>
          </a:prstGeom>
          <a:noFill/>
          <a:ln w="9525">
            <a:noFill/>
            <a:miter lim="800000"/>
            <a:headEnd/>
            <a:tailEnd/>
          </a:ln>
        </p:spPr>
      </p:pic>
      <p:pic>
        <p:nvPicPr>
          <p:cNvPr id="13317" name="Picture 1029" descr="uitf"/>
          <p:cNvPicPr>
            <a:picLocks noChangeAspect="1" noChangeArrowheads="1"/>
          </p:cNvPicPr>
          <p:nvPr/>
        </p:nvPicPr>
        <p:blipFill>
          <a:blip r:embed="rId4"/>
          <a:srcRect/>
          <a:stretch>
            <a:fillRect/>
          </a:stretch>
        </p:blipFill>
        <p:spPr bwMode="auto">
          <a:xfrm>
            <a:off x="5943600" y="1905000"/>
            <a:ext cx="2409825" cy="1809750"/>
          </a:xfrm>
          <a:prstGeom prst="rect">
            <a:avLst/>
          </a:prstGeom>
          <a:noFill/>
          <a:ln w="9525">
            <a:noFill/>
            <a:miter lim="800000"/>
            <a:headEnd/>
            <a:tailEnd/>
          </a:ln>
        </p:spPr>
      </p:pic>
      <p:pic>
        <p:nvPicPr>
          <p:cNvPr id="13318" name="Picture 1030" descr="sag"/>
          <p:cNvPicPr>
            <a:picLocks noChangeAspect="1" noChangeArrowheads="1"/>
          </p:cNvPicPr>
          <p:nvPr/>
        </p:nvPicPr>
        <p:blipFill>
          <a:blip r:embed="rId5"/>
          <a:srcRect/>
          <a:stretch>
            <a:fillRect/>
          </a:stretch>
        </p:blipFill>
        <p:spPr bwMode="auto">
          <a:xfrm>
            <a:off x="5105400" y="4191000"/>
            <a:ext cx="3019425" cy="22383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animEffect transition="in" filter="wipe(left)">
                                      <p:cBhvr>
                                        <p:cTn id="7" dur="500"/>
                                        <p:tgtEl>
                                          <p:spTgt spid="2078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7875">
                                            <p:txEl>
                                              <p:pRg st="1" end="1"/>
                                            </p:txEl>
                                          </p:spTgt>
                                        </p:tgtEl>
                                        <p:attrNameLst>
                                          <p:attrName>style.visibility</p:attrName>
                                        </p:attrNameLst>
                                      </p:cBhvr>
                                      <p:to>
                                        <p:strVal val="visible"/>
                                      </p:to>
                                    </p:set>
                                    <p:animEffect transition="in" filter="wipe(left)">
                                      <p:cBhvr>
                                        <p:cTn id="12" dur="500"/>
                                        <p:tgtEl>
                                          <p:spTgt spid="2078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7875">
                                            <p:txEl>
                                              <p:pRg st="2" end="2"/>
                                            </p:txEl>
                                          </p:spTgt>
                                        </p:tgtEl>
                                        <p:attrNameLst>
                                          <p:attrName>style.visibility</p:attrName>
                                        </p:attrNameLst>
                                      </p:cBhvr>
                                      <p:to>
                                        <p:strVal val="visible"/>
                                      </p:to>
                                    </p:set>
                                    <p:animEffect transition="in" filter="wipe(left)">
                                      <p:cBhvr>
                                        <p:cTn id="17" dur="500"/>
                                        <p:tgtEl>
                                          <p:spTgt spid="207875">
                                            <p:txEl>
                                              <p:pRg st="2" end="2"/>
                                            </p:txEl>
                                          </p:spTgt>
                                        </p:tgtEl>
                                      </p:cBhvr>
                                    </p:animEffect>
                                  </p:childTnLst>
                                </p:cTn>
                              </p:par>
                            </p:childTnLst>
                          </p:cTn>
                        </p:par>
                        <p:par>
                          <p:cTn id="18" fill="hold" nodeType="afterGroup">
                            <p:stCondLst>
                              <p:cond delay="500"/>
                            </p:stCondLst>
                            <p:childTnLst>
                              <p:par>
                                <p:cTn id="19" presetID="2" presetClass="entr" presetSubtype="8" fill="hold" grpId="0" nodeType="afterEffect">
                                  <p:stCondLst>
                                    <p:cond delay="0"/>
                                  </p:stCondLst>
                                  <p:childTnLst>
                                    <p:set>
                                      <p:cBhvr>
                                        <p:cTn id="20" dur="1" fill="hold">
                                          <p:stCondLst>
                                            <p:cond delay="0"/>
                                          </p:stCondLst>
                                        </p:cTn>
                                        <p:tgtEl>
                                          <p:spTgt spid="207874">
                                            <p:txEl>
                                              <p:pRg st="0" end="0"/>
                                            </p:txEl>
                                          </p:spTgt>
                                        </p:tgtEl>
                                        <p:attrNameLst>
                                          <p:attrName>style.visibility</p:attrName>
                                        </p:attrNameLst>
                                      </p:cBhvr>
                                      <p:to>
                                        <p:strVal val="visible"/>
                                      </p:to>
                                    </p:set>
                                    <p:anim calcmode="lin" valueType="num">
                                      <p:cBhvr additive="base">
                                        <p:cTn id="21" dur="500" fill="hold"/>
                                        <p:tgtEl>
                                          <p:spTgt spid="207874">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787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build="p" autoUpdateAnimBg="0" advAuto="0"/>
      <p:bldP spid="20787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4" descr="all_badges"/>
          <p:cNvPicPr>
            <a:picLocks noGrp="1" noChangeAspect="1" noChangeArrowheads="1"/>
          </p:cNvPicPr>
          <p:nvPr>
            <p:ph type="body" idx="4294967295"/>
          </p:nvPr>
        </p:nvPicPr>
        <p:blipFill>
          <a:blip r:embed="rId3"/>
          <a:srcRect/>
          <a:stretch>
            <a:fillRect/>
          </a:stretch>
        </p:blipFill>
        <p:spPr>
          <a:xfrm>
            <a:off x="755650" y="333375"/>
            <a:ext cx="7416800" cy="6119813"/>
          </a:xfrm>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left)">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6"/>
          <p:cNvSpPr txBox="1">
            <a:spLocks noChangeArrowheads="1"/>
          </p:cNvSpPr>
          <p:nvPr/>
        </p:nvSpPr>
        <p:spPr bwMode="auto">
          <a:xfrm>
            <a:off x="228600" y="685800"/>
            <a:ext cx="8674100" cy="5508625"/>
          </a:xfrm>
          <a:prstGeom prst="rect">
            <a:avLst/>
          </a:prstGeom>
          <a:noFill/>
          <a:ln w="9525">
            <a:noFill/>
            <a:miter lim="800000"/>
            <a:headEnd/>
            <a:tailEnd/>
          </a:ln>
        </p:spPr>
        <p:txBody>
          <a:bodyPr>
            <a:spAutoFit/>
          </a:bodyPr>
          <a:lstStyle/>
          <a:p>
            <a:pPr algn="ctr" eaLnBrk="1" hangingPunct="1"/>
            <a:r>
              <a:rPr lang="pl-PL" altLang="pl-PL" sz="3200">
                <a:solidFill>
                  <a:schemeClr val="bg1"/>
                </a:solidFill>
              </a:rPr>
              <a:t>Współpraca  szkoły w Benicach ze szkołą realną w Dierdorfie rozpoczęła się w październiku 1998 roku.</a:t>
            </a:r>
          </a:p>
          <a:p>
            <a:pPr algn="ctr" eaLnBrk="1" hangingPunct="1"/>
            <a:r>
              <a:rPr lang="pl-PL" altLang="pl-PL" sz="3200">
                <a:solidFill>
                  <a:schemeClr val="bg1"/>
                </a:solidFill>
              </a:rPr>
              <a:t>Szkołę Podstawową w Benicach odwiedzili   wówczas: dyrektor  Realschule w Dierdorfie Ulf Blanke, pani burmistrz Rosmarie Schneider oraz koordynator wymiany Friedrich Wagner.  Goście zwiedzili szkołę, Krotoszyn i spotkali się z burmistrzem Julianem Joksiem. Rozmowy zaowocowały postanowieniem o współpracy obu szkół: Realschule w Dierdorfie i Szkołą Podstawową w Benicach.</a:t>
            </a:r>
          </a:p>
          <a:p>
            <a:pPr eaLnBrk="1" hangingPunct="1"/>
            <a:endParaRPr lang="pl-PL" altLang="pl-PL" sz="3200">
              <a:solidFill>
                <a:schemeClr val="bg1"/>
              </a:solidFill>
            </a:endParaRPr>
          </a:p>
        </p:txBody>
      </p:sp>
    </p:spTree>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6"/>
          <p:cNvSpPr txBox="1">
            <a:spLocks noChangeArrowheads="1"/>
          </p:cNvSpPr>
          <p:nvPr/>
        </p:nvSpPr>
        <p:spPr bwMode="auto">
          <a:xfrm>
            <a:off x="2362200" y="685800"/>
            <a:ext cx="6096000" cy="5508625"/>
          </a:xfrm>
          <a:prstGeom prst="rect">
            <a:avLst/>
          </a:prstGeom>
          <a:noFill/>
          <a:ln w="9525">
            <a:noFill/>
            <a:miter lim="800000"/>
            <a:headEnd/>
            <a:tailEnd/>
          </a:ln>
        </p:spPr>
        <p:txBody>
          <a:bodyPr>
            <a:spAutoFit/>
          </a:bodyPr>
          <a:lstStyle/>
          <a:p>
            <a:pPr algn="ctr" eaLnBrk="1" hangingPunct="1"/>
            <a:r>
              <a:rPr lang="pl-PL" altLang="pl-PL" sz="3200">
                <a:solidFill>
                  <a:schemeClr val="bg1"/>
                </a:solidFill>
              </a:rPr>
              <a:t>W 1999 roku doszło do pierwszej wymiany z udziałem młodzieży. Uczniowie z Benic wraz</a:t>
            </a:r>
          </a:p>
          <a:p>
            <a:pPr algn="ctr" eaLnBrk="1" hangingPunct="1"/>
            <a:r>
              <a:rPr lang="pl-PL" altLang="pl-PL" sz="3200">
                <a:solidFill>
                  <a:schemeClr val="bg1"/>
                </a:solidFill>
              </a:rPr>
              <a:t> z opiekunami  zostali zaproszeni do Dierdorfu na uroczyste przyjęcie szkoły pod patronat </a:t>
            </a:r>
          </a:p>
          <a:p>
            <a:pPr algn="ctr" eaLnBrk="1" hangingPunct="1"/>
            <a:r>
              <a:rPr lang="pl-PL" altLang="pl-PL" sz="3200">
                <a:solidFill>
                  <a:schemeClr val="bg1"/>
                </a:solidFill>
              </a:rPr>
              <a:t>UNESCO. Nasi uczniowie wzięli czynny udział  w tym świecie prezentując program artystyczny </a:t>
            </a:r>
          </a:p>
          <a:p>
            <a:pPr algn="ctr" eaLnBrk="1" hangingPunct="1"/>
            <a:r>
              <a:rPr lang="pl-PL" altLang="pl-PL" sz="3200">
                <a:solidFill>
                  <a:schemeClr val="bg1"/>
                </a:solidFill>
              </a:rPr>
              <a:t>w języku polskim i niemieckim.</a:t>
            </a:r>
          </a:p>
          <a:p>
            <a:pPr eaLnBrk="1" hangingPunct="1"/>
            <a:endParaRPr lang="pl-PL" altLang="pl-PL" sz="3200">
              <a:solidFill>
                <a:schemeClr val="bg1"/>
              </a:solidFill>
            </a:endParaRPr>
          </a:p>
        </p:txBody>
      </p:sp>
      <p:pic>
        <p:nvPicPr>
          <p:cNvPr id="16387" name="Picture 1027" descr="1999"/>
          <p:cNvPicPr>
            <a:picLocks noChangeAspect="1" noChangeArrowheads="1"/>
          </p:cNvPicPr>
          <p:nvPr/>
        </p:nvPicPr>
        <p:blipFill>
          <a:blip r:embed="rId2"/>
          <a:srcRect/>
          <a:stretch>
            <a:fillRect/>
          </a:stretch>
        </p:blipFill>
        <p:spPr bwMode="auto">
          <a:xfrm>
            <a:off x="762000" y="990600"/>
            <a:ext cx="1609725" cy="16192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026"/>
          <p:cNvSpPr txBox="1">
            <a:spLocks noChangeArrowheads="1"/>
          </p:cNvSpPr>
          <p:nvPr/>
        </p:nvSpPr>
        <p:spPr bwMode="auto">
          <a:xfrm>
            <a:off x="457200" y="685800"/>
            <a:ext cx="8305800" cy="4524375"/>
          </a:xfrm>
          <a:prstGeom prst="rect">
            <a:avLst/>
          </a:prstGeom>
          <a:noFill/>
          <a:ln w="9525">
            <a:noFill/>
            <a:miter lim="800000"/>
            <a:headEnd/>
            <a:tailEnd/>
          </a:ln>
        </p:spPr>
        <p:txBody>
          <a:bodyPr>
            <a:spAutoFit/>
          </a:bodyPr>
          <a:lstStyle/>
          <a:p>
            <a:pPr algn="ctr" eaLnBrk="1" hangingPunct="1"/>
            <a:r>
              <a:rPr lang="pl-PL" altLang="pl-PL" sz="3200">
                <a:solidFill>
                  <a:schemeClr val="bg1"/>
                </a:solidFill>
              </a:rPr>
              <a:t>Spotkanie w Dierdorfie w dniach 05-12.05.2001</a:t>
            </a:r>
          </a:p>
          <a:p>
            <a:pPr algn="ctr" eaLnBrk="1" hangingPunct="1"/>
            <a:endParaRPr lang="pl-PL" altLang="pl-PL" sz="3200">
              <a:solidFill>
                <a:schemeClr val="bg1"/>
              </a:solidFill>
            </a:endParaRPr>
          </a:p>
          <a:p>
            <a:pPr eaLnBrk="1" hangingPunct="1"/>
            <a:r>
              <a:rPr lang="pl-PL" altLang="pl-PL" sz="3200">
                <a:solidFill>
                  <a:schemeClr val="bg1"/>
                </a:solidFill>
              </a:rPr>
              <a:t>Cele szczegółowe :</a:t>
            </a:r>
          </a:p>
          <a:p>
            <a:pPr eaLnBrk="1" hangingPunct="1">
              <a:buFontTx/>
              <a:buChar char="•"/>
            </a:pPr>
            <a:r>
              <a:rPr lang="pl-PL" altLang="pl-PL" sz="3200">
                <a:solidFill>
                  <a:schemeClr val="bg1"/>
                </a:solidFill>
              </a:rPr>
              <a:t>Zwiedzanie najstarszego miasta w Niemczech Trewiru</a:t>
            </a:r>
          </a:p>
          <a:p>
            <a:pPr eaLnBrk="1" hangingPunct="1">
              <a:buFontTx/>
              <a:buChar char="•"/>
            </a:pPr>
            <a:r>
              <a:rPr lang="pl-PL" altLang="pl-PL" sz="3200">
                <a:solidFill>
                  <a:schemeClr val="bg1"/>
                </a:solidFill>
              </a:rPr>
              <a:t>Zwiedzanie Domu  Beethovena w Bonn</a:t>
            </a:r>
          </a:p>
          <a:p>
            <a:pPr eaLnBrk="1" hangingPunct="1">
              <a:buFontTx/>
              <a:buChar char="•"/>
            </a:pPr>
            <a:r>
              <a:rPr lang="pl-PL" altLang="pl-PL" sz="3200">
                <a:solidFill>
                  <a:schemeClr val="bg1"/>
                </a:solidFill>
              </a:rPr>
              <a:t>Zapoznanie się ze struktura sejmiku landu Rheinland-Pfalz</a:t>
            </a:r>
          </a:p>
          <a:p>
            <a:pPr eaLnBrk="1" hangingPunct="1">
              <a:buFontTx/>
              <a:buChar char="•"/>
            </a:pPr>
            <a:r>
              <a:rPr lang="pl-PL" altLang="pl-PL" sz="3200">
                <a:solidFill>
                  <a:schemeClr val="bg1"/>
                </a:solidFill>
              </a:rPr>
              <a:t>Udział we świecie szkolnym z okazji nadania szkole imienia  Nelsona Mandelii</a:t>
            </a:r>
          </a:p>
        </p:txBody>
      </p:sp>
    </p:spTree>
  </p:cSld>
  <p:clrMapOvr>
    <a:masterClrMapping/>
  </p:clrMapOvr>
  <p:transition>
    <p:cover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6" descr="2001"/>
          <p:cNvPicPr>
            <a:picLocks noChangeAspect="1" noChangeArrowheads="1"/>
          </p:cNvPicPr>
          <p:nvPr/>
        </p:nvPicPr>
        <p:blipFill>
          <a:blip r:embed="rId2"/>
          <a:srcRect/>
          <a:stretch>
            <a:fillRect/>
          </a:stretch>
        </p:blipFill>
        <p:spPr bwMode="auto">
          <a:xfrm>
            <a:off x="762000" y="838200"/>
            <a:ext cx="1657350" cy="1533525"/>
          </a:xfrm>
          <a:prstGeom prst="rect">
            <a:avLst/>
          </a:prstGeom>
          <a:noFill/>
          <a:ln w="9525">
            <a:noFill/>
            <a:miter lim="800000"/>
            <a:headEnd/>
            <a:tailEnd/>
          </a:ln>
        </p:spPr>
      </p:pic>
      <p:sp>
        <p:nvSpPr>
          <p:cNvPr id="18435" name="Text Box 1027"/>
          <p:cNvSpPr txBox="1">
            <a:spLocks noChangeArrowheads="1"/>
          </p:cNvSpPr>
          <p:nvPr/>
        </p:nvSpPr>
        <p:spPr bwMode="auto">
          <a:xfrm>
            <a:off x="2667000" y="762000"/>
            <a:ext cx="5486400" cy="1739900"/>
          </a:xfrm>
          <a:prstGeom prst="rect">
            <a:avLst/>
          </a:prstGeom>
          <a:noFill/>
          <a:ln w="9525">
            <a:noFill/>
            <a:miter lim="800000"/>
            <a:headEnd/>
            <a:tailEnd/>
          </a:ln>
        </p:spPr>
        <p:txBody>
          <a:bodyPr>
            <a:spAutoFit/>
          </a:bodyPr>
          <a:lstStyle/>
          <a:p>
            <a:pPr algn="ctr" eaLnBrk="1" hangingPunct="1">
              <a:spcBef>
                <a:spcPct val="50000"/>
              </a:spcBef>
            </a:pPr>
            <a:r>
              <a:rPr lang="pl-PL" altLang="pl-PL">
                <a:solidFill>
                  <a:schemeClr val="bg1"/>
                </a:solidFill>
              </a:rPr>
              <a:t>Od 5 do 5 maja 2001 roku 24 uczniów naszej szkoły wraz z opiekunami i przedstawicielami  koła gospodyń wiejskich przebywało w Niemczech w ramach współpracy miedzy Szkołą  Podstawową w Benicach a Realschule w Dirdorfie. W tym samym czasie młodzież polsko- niemiecka brała udział w wycieczce do Bonn, Moguncji i Trewiru. Młodzież mała okazję</a:t>
            </a:r>
          </a:p>
        </p:txBody>
      </p:sp>
      <p:sp>
        <p:nvSpPr>
          <p:cNvPr id="18436" name="Text Box 1029"/>
          <p:cNvSpPr txBox="1">
            <a:spLocks noChangeArrowheads="1"/>
          </p:cNvSpPr>
          <p:nvPr/>
        </p:nvSpPr>
        <p:spPr bwMode="auto">
          <a:xfrm>
            <a:off x="609600" y="2438400"/>
            <a:ext cx="7620000" cy="3251200"/>
          </a:xfrm>
          <a:prstGeom prst="rect">
            <a:avLst/>
          </a:prstGeom>
          <a:noFill/>
          <a:ln w="9525">
            <a:noFill/>
            <a:miter lim="800000"/>
            <a:headEnd/>
            <a:tailEnd/>
          </a:ln>
        </p:spPr>
        <p:txBody>
          <a:bodyPr>
            <a:spAutoFit/>
          </a:bodyPr>
          <a:lstStyle/>
          <a:p>
            <a:pPr algn="ctr" eaLnBrk="1" hangingPunct="1">
              <a:spcBef>
                <a:spcPct val="50000"/>
              </a:spcBef>
            </a:pPr>
            <a:r>
              <a:rPr lang="pl-PL" altLang="pl-PL">
                <a:solidFill>
                  <a:schemeClr val="bg1"/>
                </a:solidFill>
              </a:rPr>
              <a:t>obejrzeć  wiele ciekawych miejsc i zabytków, między innymi Porta Nigra (Trier), Muzeum Guttenberga oraz  Sejmik (Lantag). Po powrocie z tej wycieczki  braliśmy udział w uroczystości nadania szkole imienia Nelsona Mandeli. Na uroczystość tę  było zaproszonych mnóstwo gości, miedzy innymi Ambasador Afryki z Berlina. Młodzież polska z zainteresowaniem słuchała afrykańskich pieśni oraz przyglądała się programowi artystycznemu o tematyce afrykańskiej (tańce, pieśni, muzyka). Mieliśmy również okazję skosztować potrawy afrykańskiej przygotowane przez uczniów Realschule. Na boisku sportowym można było kupić pamiątki symbolizujące Afrykę wykonane przez polskich i niemieckich uczniów . </a:t>
            </a:r>
          </a:p>
          <a:p>
            <a:pPr algn="ctr" eaLnBrk="1" hangingPunct="1">
              <a:spcBef>
                <a:spcPct val="50000"/>
              </a:spcBef>
            </a:pPr>
            <a:r>
              <a:rPr lang="pl-PL" altLang="pl-PL">
                <a:solidFill>
                  <a:schemeClr val="bg1"/>
                </a:solidFill>
              </a:rPr>
              <a:t>     Przesyłamy Państwu kilka zdjęć z pobytu w Niemczech z uroczystości nadania imienia  Nelsona Mandeki  naszej partnerskiej szkole w Dierdorfie .</a:t>
            </a:r>
          </a:p>
        </p:txBody>
      </p:sp>
    </p:spTree>
  </p:cSld>
  <p:clrMapOvr>
    <a:masterClrMapping/>
  </p:clrMapOvr>
  <p:transition>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05-12 V 2001r.</a:t>
            </a:r>
            <a:endParaRPr lang="de-DE" smtClean="0">
              <a:ln>
                <a:noFill/>
              </a:ln>
              <a:solidFill>
                <a:schemeClr val="bg1"/>
              </a:solidFill>
              <a:effectLst/>
              <a:latin typeface="Monotype Corsiva" charset="-18"/>
            </a:endParaRPr>
          </a:p>
        </p:txBody>
      </p:sp>
      <p:sp>
        <p:nvSpPr>
          <p:cNvPr id="19459" name="Rectangle 6"/>
          <p:cNvSpPr>
            <a:spLocks noGrp="1"/>
          </p:cNvSpPr>
          <p:nvPr>
            <p:ph type="body" idx="1"/>
          </p:nvPr>
        </p:nvSpPr>
        <p:spPr>
          <a:xfrm>
            <a:off x="457200" y="1447800"/>
            <a:ext cx="8229600" cy="4678363"/>
          </a:xfrm>
        </p:spPr>
        <p:txBody>
          <a:bodyPr/>
          <a:lstStyle/>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pl-PL" altLang="pl-PL" smtClean="0">
              <a:solidFill>
                <a:schemeClr val="bg1"/>
              </a:solidFill>
              <a:latin typeface="Arial" charset="0"/>
            </a:endParaRPr>
          </a:p>
          <a:p>
            <a:pPr>
              <a:lnSpc>
                <a:spcPct val="90000"/>
              </a:lnSpc>
            </a:pPr>
            <a:endParaRPr lang="de-DE" altLang="pl-PL" smtClean="0">
              <a:solidFill>
                <a:schemeClr val="bg1"/>
              </a:solidFill>
              <a:latin typeface="Arial" charset="0"/>
            </a:endParaRPr>
          </a:p>
        </p:txBody>
      </p:sp>
      <p:pic>
        <p:nvPicPr>
          <p:cNvPr id="19460" name="Picture 5" descr="Scannen0006"/>
          <p:cNvPicPr>
            <a:picLocks noChangeAspect="1" noChangeArrowheads="1"/>
          </p:cNvPicPr>
          <p:nvPr/>
        </p:nvPicPr>
        <p:blipFill>
          <a:blip r:embed="rId3"/>
          <a:srcRect/>
          <a:stretch>
            <a:fillRect/>
          </a:stretch>
        </p:blipFill>
        <p:spPr bwMode="auto">
          <a:xfrm>
            <a:off x="1547813" y="1341438"/>
            <a:ext cx="6192837" cy="447516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cannen0007"/>
          <p:cNvPicPr>
            <a:picLocks noChangeAspect="1" noChangeArrowheads="1"/>
          </p:cNvPicPr>
          <p:nvPr/>
        </p:nvPicPr>
        <p:blipFill>
          <a:blip r:embed="rId2"/>
          <a:srcRect/>
          <a:stretch>
            <a:fillRect/>
          </a:stretch>
        </p:blipFill>
        <p:spPr bwMode="auto">
          <a:xfrm>
            <a:off x="2339975" y="260350"/>
            <a:ext cx="4699000" cy="62642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8" descr="011"/>
          <p:cNvPicPr>
            <a:picLocks noChangeAspect="1" noChangeArrowheads="1"/>
          </p:cNvPicPr>
          <p:nvPr/>
        </p:nvPicPr>
        <p:blipFill>
          <a:blip r:embed="rId3"/>
          <a:srcRect/>
          <a:stretch>
            <a:fillRect/>
          </a:stretch>
        </p:blipFill>
        <p:spPr bwMode="auto">
          <a:xfrm>
            <a:off x="395288" y="1628775"/>
            <a:ext cx="2900362" cy="2176463"/>
          </a:xfrm>
          <a:prstGeom prst="rect">
            <a:avLst/>
          </a:prstGeom>
          <a:ln>
            <a:noFill/>
          </a:ln>
          <a:effectLst>
            <a:outerShdw blurRad="292100" dist="139700" dir="2700000" algn="tl" rotWithShape="0">
              <a:srgbClr val="333333">
                <a:alpha val="65000"/>
              </a:srgbClr>
            </a:outerShdw>
          </a:effectLst>
        </p:spPr>
      </p:pic>
      <p:pic>
        <p:nvPicPr>
          <p:cNvPr id="6148" name="Picture 9" descr="006"/>
          <p:cNvPicPr>
            <a:picLocks noChangeAspect="1" noChangeArrowheads="1"/>
          </p:cNvPicPr>
          <p:nvPr/>
        </p:nvPicPr>
        <p:blipFill>
          <a:blip r:embed="rId4"/>
          <a:srcRect/>
          <a:stretch>
            <a:fillRect/>
          </a:stretch>
        </p:blipFill>
        <p:spPr bwMode="auto">
          <a:xfrm>
            <a:off x="3429000" y="2000250"/>
            <a:ext cx="5387975" cy="4041775"/>
          </a:xfrm>
          <a:prstGeom prst="rect">
            <a:avLst/>
          </a:prstGeom>
          <a:ln>
            <a:noFill/>
          </a:ln>
          <a:effectLst>
            <a:outerShdw blurRad="292100" dist="139700" dir="2700000" algn="tl" rotWithShape="0">
              <a:srgbClr val="333333">
                <a:alpha val="65000"/>
              </a:srgbClr>
            </a:outerShdw>
          </a:effectLst>
        </p:spPr>
      </p:pic>
      <p:pic>
        <p:nvPicPr>
          <p:cNvPr id="6149" name="Picture 10" descr="037"/>
          <p:cNvPicPr>
            <a:picLocks noChangeAspect="1" noChangeArrowheads="1"/>
          </p:cNvPicPr>
          <p:nvPr/>
        </p:nvPicPr>
        <p:blipFill>
          <a:blip r:embed="rId5"/>
          <a:srcRect/>
          <a:stretch>
            <a:fillRect/>
          </a:stretch>
        </p:blipFill>
        <p:spPr bwMode="auto">
          <a:xfrm>
            <a:off x="1042988" y="4076700"/>
            <a:ext cx="1871662" cy="2495550"/>
          </a:xfrm>
          <a:prstGeom prst="rect">
            <a:avLst/>
          </a:prstGeom>
          <a:ln>
            <a:noFill/>
          </a:ln>
          <a:effectLst>
            <a:outerShdw blurRad="292100" dist="139700" dir="2700000" algn="tl" rotWithShape="0">
              <a:srgbClr val="333333">
                <a:alpha val="65000"/>
              </a:srgbClr>
            </a:outerShdw>
          </a:effectLst>
        </p:spPr>
      </p:pic>
      <p:sp>
        <p:nvSpPr>
          <p:cNvPr id="3077" name="Prostokąt 8"/>
          <p:cNvSpPr>
            <a:spLocks noChangeArrowheads="1"/>
          </p:cNvSpPr>
          <p:nvPr/>
        </p:nvSpPr>
        <p:spPr bwMode="auto">
          <a:xfrm>
            <a:off x="928688" y="428625"/>
            <a:ext cx="7500937" cy="1311275"/>
          </a:xfrm>
          <a:prstGeom prst="rect">
            <a:avLst/>
          </a:prstGeom>
          <a:noFill/>
          <a:ln w="9525">
            <a:noFill/>
            <a:miter lim="800000"/>
            <a:headEnd/>
            <a:tailEnd/>
          </a:ln>
        </p:spPr>
        <p:txBody>
          <a:bodyPr>
            <a:spAutoFit/>
          </a:bodyPr>
          <a:lstStyle/>
          <a:p>
            <a:pPr algn="ctr"/>
            <a:r>
              <a:rPr lang="pl-PL" altLang="pl-PL" sz="4000" b="1">
                <a:solidFill>
                  <a:schemeClr val="bg1"/>
                </a:solidFill>
                <a:latin typeface="Baskerville Old Face" pitchFamily="18" charset="0"/>
              </a:rPr>
              <a:t>Zespół  Szkół  im.  Jana  Pawła  II</a:t>
            </a:r>
            <a:br>
              <a:rPr lang="pl-PL" altLang="pl-PL" sz="4000" b="1">
                <a:solidFill>
                  <a:schemeClr val="bg1"/>
                </a:solidFill>
                <a:latin typeface="Baskerville Old Face" pitchFamily="18" charset="0"/>
              </a:rPr>
            </a:br>
            <a:r>
              <a:rPr lang="pl-PL" altLang="pl-PL" sz="4000" b="1">
                <a:solidFill>
                  <a:schemeClr val="bg1"/>
                </a:solidFill>
                <a:latin typeface="Arial" charset="0"/>
              </a:rPr>
              <a:t>   </a:t>
            </a:r>
            <a:r>
              <a:rPr lang="pl-PL" altLang="pl-PL" sz="4000" b="1">
                <a:solidFill>
                  <a:schemeClr val="bg1"/>
                </a:solidFill>
                <a:latin typeface="Baskerville Old Face" pitchFamily="18" charset="0"/>
              </a:rPr>
              <a:t>w  Benicach</a:t>
            </a:r>
            <a:endParaRPr lang="pl-PL" altLang="pl-PL" sz="4000">
              <a:solidFill>
                <a:schemeClr val="bg1"/>
              </a:solidFill>
              <a:latin typeface="Baskerville Old Face" pitchFamily="18" charset="0"/>
            </a:endParaRPr>
          </a:p>
        </p:txBody>
      </p:sp>
    </p:spTree>
  </p:cSld>
  <p:clrMapOvr>
    <a:masterClrMapping/>
  </p:clrMapOvr>
  <p:transition>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Scannen0008"/>
          <p:cNvPicPr>
            <a:picLocks noChangeAspect="1" noChangeArrowheads="1"/>
          </p:cNvPicPr>
          <p:nvPr/>
        </p:nvPicPr>
        <p:blipFill>
          <a:blip r:embed="rId3"/>
          <a:srcRect/>
          <a:stretch>
            <a:fillRect/>
          </a:stretch>
        </p:blipFill>
        <p:spPr bwMode="auto">
          <a:xfrm>
            <a:off x="774700" y="828675"/>
            <a:ext cx="7594600" cy="52006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annen0009"/>
          <p:cNvPicPr>
            <a:picLocks noChangeAspect="1" noChangeArrowheads="1"/>
          </p:cNvPicPr>
          <p:nvPr/>
        </p:nvPicPr>
        <p:blipFill>
          <a:blip r:embed="rId2"/>
          <a:srcRect/>
          <a:stretch>
            <a:fillRect/>
          </a:stretch>
        </p:blipFill>
        <p:spPr bwMode="auto">
          <a:xfrm>
            <a:off x="1042988" y="836613"/>
            <a:ext cx="7273925" cy="53022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026"/>
          <p:cNvSpPr txBox="1">
            <a:spLocks noChangeArrowheads="1"/>
          </p:cNvSpPr>
          <p:nvPr/>
        </p:nvSpPr>
        <p:spPr bwMode="auto">
          <a:xfrm>
            <a:off x="533400" y="685800"/>
            <a:ext cx="8153400" cy="5262563"/>
          </a:xfrm>
          <a:prstGeom prst="rect">
            <a:avLst/>
          </a:prstGeom>
          <a:noFill/>
          <a:ln w="9525">
            <a:noFill/>
            <a:miter lim="800000"/>
            <a:headEnd/>
            <a:tailEnd/>
          </a:ln>
        </p:spPr>
        <p:txBody>
          <a:bodyPr>
            <a:spAutoFit/>
          </a:bodyPr>
          <a:lstStyle/>
          <a:p>
            <a:pPr algn="ctr" eaLnBrk="1" hangingPunct="1">
              <a:spcBef>
                <a:spcPct val="50000"/>
              </a:spcBef>
            </a:pPr>
            <a:r>
              <a:rPr lang="pl-PL" altLang="pl-PL" sz="2400">
                <a:solidFill>
                  <a:schemeClr val="bg1"/>
                </a:solidFill>
              </a:rPr>
              <a:t>Spotkanie w Benicach w dniach 20-27.04.2002r.</a:t>
            </a:r>
          </a:p>
          <a:p>
            <a:pPr eaLnBrk="1" hangingPunct="1">
              <a:spcBef>
                <a:spcPct val="50000"/>
              </a:spcBef>
            </a:pPr>
            <a:r>
              <a:rPr lang="pl-PL" altLang="pl-PL" sz="2400">
                <a:solidFill>
                  <a:schemeClr val="bg1"/>
                </a:solidFill>
              </a:rPr>
              <a:t>Cele szczegółowe:</a:t>
            </a:r>
          </a:p>
          <a:p>
            <a:pPr eaLnBrk="1" hangingPunct="1">
              <a:spcBef>
                <a:spcPct val="50000"/>
              </a:spcBef>
              <a:buFontTx/>
              <a:buChar char="•"/>
            </a:pPr>
            <a:r>
              <a:rPr lang="pl-PL" altLang="pl-PL" sz="2400">
                <a:solidFill>
                  <a:schemeClr val="bg1"/>
                </a:solidFill>
              </a:rPr>
              <a:t>Poznawanie i przypominanie wspólnych wątków historii obu narodów poprzez zwiedzenie Westerplatte, Gdańska, Malborka, Torunia</a:t>
            </a:r>
          </a:p>
          <a:p>
            <a:pPr eaLnBrk="1" hangingPunct="1">
              <a:spcBef>
                <a:spcPct val="50000"/>
              </a:spcBef>
              <a:buFontTx/>
              <a:buChar char="•"/>
            </a:pPr>
            <a:r>
              <a:rPr lang="pl-PL" altLang="pl-PL" sz="2400">
                <a:solidFill>
                  <a:schemeClr val="bg1"/>
                </a:solidFill>
              </a:rPr>
              <a:t>Wykonywanie portretów twarzy dzieci niemieckich  w martwej naturze podczas zajęć plastycznych </a:t>
            </a:r>
          </a:p>
          <a:p>
            <a:pPr eaLnBrk="1" hangingPunct="1">
              <a:spcBef>
                <a:spcPct val="50000"/>
              </a:spcBef>
              <a:buFontTx/>
              <a:buChar char="•"/>
            </a:pPr>
            <a:r>
              <a:rPr lang="pl-PL" altLang="pl-PL" sz="2400">
                <a:solidFill>
                  <a:schemeClr val="bg1"/>
                </a:solidFill>
              </a:rPr>
              <a:t>Przeprowadzenie  rozgrywek sportowych o ``Puchar Przyjaźni``</a:t>
            </a:r>
          </a:p>
          <a:p>
            <a:pPr eaLnBrk="1" hangingPunct="1">
              <a:spcBef>
                <a:spcPct val="50000"/>
              </a:spcBef>
              <a:buFontTx/>
              <a:buChar char="•"/>
            </a:pPr>
            <a:r>
              <a:rPr lang="pl-PL" altLang="pl-PL" sz="2400">
                <a:solidFill>
                  <a:schemeClr val="bg1"/>
                </a:solidFill>
              </a:rPr>
              <a:t>Udział w przedstawieniu pantonimy ekologicznej ``Natura``</a:t>
            </a:r>
          </a:p>
          <a:p>
            <a:pPr eaLnBrk="1" hangingPunct="1">
              <a:spcBef>
                <a:spcPct val="50000"/>
              </a:spcBef>
            </a:pPr>
            <a:endParaRPr lang="pl-PL" altLang="pl-PL" sz="2400">
              <a:solidFill>
                <a:schemeClr val="bg1"/>
              </a:solidFill>
            </a:endParaRPr>
          </a:p>
          <a:p>
            <a:pPr algn="ctr" eaLnBrk="1" hangingPunct="1">
              <a:spcBef>
                <a:spcPct val="50000"/>
              </a:spcBef>
            </a:pPr>
            <a:endParaRPr lang="pl-PL" altLang="pl-PL" sz="3200">
              <a:solidFill>
                <a:schemeClr val="bg1"/>
              </a:solidFill>
            </a:endParaRPr>
          </a:p>
        </p:txBody>
      </p:sp>
    </p:spTree>
  </p:cSld>
  <p:clrMapOvr>
    <a:masterClrMapping/>
  </p:clrMapOvr>
  <p:transition>
    <p:cover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p:cNvSpPr>
          <p:nvPr>
            <p:ph type="title"/>
          </p:nvPr>
        </p:nvSpPr>
        <p:spPr bwMode="auto">
          <a:xfrm>
            <a:off x="2514600" y="2971800"/>
            <a:ext cx="5562600" cy="2362200"/>
          </a:xfrm>
          <a:ln w="9525"/>
        </p:spPr>
        <p:txBody>
          <a:bodyPr wrap="square" lIns="91440" tIns="45720" rIns="91440" bIns="45720" numCol="1" compatLnSpc="1">
            <a:prstTxWarp prst="textNoShape">
              <a:avLst/>
            </a:prstTxWarp>
            <a:normAutofit fontScale="90000"/>
          </a:bodyPr>
          <a:lstStyle/>
          <a:p>
            <a:pPr algn="ctr">
              <a:defRPr/>
            </a:pPr>
            <a:r>
              <a:rPr lang="pl-PL" sz="2400" smtClean="0">
                <a:ln>
                  <a:noFill/>
                </a:ln>
                <a:solidFill>
                  <a:schemeClr val="bg1"/>
                </a:solidFill>
                <a:effectLst/>
                <a:latin typeface="Monotype Corsiva" charset="-18"/>
              </a:rPr>
              <a:t>W kwietniu 2002 roku niemieccy przyjaciele odwiedzili nas w Polsce. Wzięli udział w trzydniowej wycieczce do Malborka, Torunia i Trójmiasta. Celem tej wycieczki było </a:t>
            </a:r>
            <a:br>
              <a:rPr lang="pl-PL" sz="2400" smtClean="0">
                <a:ln>
                  <a:noFill/>
                </a:ln>
                <a:solidFill>
                  <a:schemeClr val="bg1"/>
                </a:solidFill>
                <a:effectLst/>
                <a:latin typeface="Monotype Corsiva" charset="-18"/>
              </a:rPr>
            </a:br>
            <a:r>
              <a:rPr lang="pl-PL" sz="2400" smtClean="0">
                <a:ln>
                  <a:noFill/>
                </a:ln>
                <a:solidFill>
                  <a:schemeClr val="bg1"/>
                </a:solidFill>
                <a:effectLst/>
                <a:latin typeface="Monotype Corsiva" charset="-18"/>
              </a:rPr>
              <a:t>poznanie i przypomnienie wspólnych wątków historii obu narodów poprzez zwiedzenie Westerplatte, Gdańska, Malborka, Torunia. Największą radość sprawiły uczniom zajęcia plastyczne, podczas których wykonane zostały portrety twarzy dzieci niemieckich w martwej naturze.</a:t>
            </a:r>
            <a:endParaRPr lang="de-DE" sz="2400" smtClean="0">
              <a:ln>
                <a:noFill/>
              </a:ln>
              <a:solidFill>
                <a:schemeClr val="bg1"/>
              </a:solidFill>
              <a:effectLst/>
              <a:latin typeface="Monotype Corsiva" charset="-18"/>
            </a:endParaRPr>
          </a:p>
        </p:txBody>
      </p:sp>
      <p:pic>
        <p:nvPicPr>
          <p:cNvPr id="24579" name="Picture 6" descr="2002"/>
          <p:cNvPicPr>
            <a:picLocks noChangeAspect="1" noChangeArrowheads="1"/>
          </p:cNvPicPr>
          <p:nvPr/>
        </p:nvPicPr>
        <p:blipFill>
          <a:blip r:embed="rId3"/>
          <a:srcRect/>
          <a:stretch>
            <a:fillRect/>
          </a:stretch>
        </p:blipFill>
        <p:spPr bwMode="auto">
          <a:xfrm>
            <a:off x="838200" y="1371600"/>
            <a:ext cx="1609725" cy="15716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20 – 27 IV 2002</a:t>
            </a:r>
            <a:endParaRPr lang="de-DE" smtClean="0">
              <a:ln>
                <a:noFill/>
              </a:ln>
              <a:solidFill>
                <a:schemeClr val="bg1"/>
              </a:solidFill>
              <a:effectLst/>
              <a:latin typeface="Monotype Corsiva" charset="-18"/>
            </a:endParaRPr>
          </a:p>
        </p:txBody>
      </p:sp>
      <p:sp>
        <p:nvSpPr>
          <p:cNvPr id="25603"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25604" name="Picture 4" descr="Scannen0011"/>
          <p:cNvPicPr>
            <a:picLocks noChangeAspect="1" noChangeArrowheads="1"/>
          </p:cNvPicPr>
          <p:nvPr/>
        </p:nvPicPr>
        <p:blipFill>
          <a:blip r:embed="rId3"/>
          <a:srcRect/>
          <a:stretch>
            <a:fillRect/>
          </a:stretch>
        </p:blipFill>
        <p:spPr bwMode="auto">
          <a:xfrm>
            <a:off x="1403350" y="1412875"/>
            <a:ext cx="6624638" cy="492125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cannen0023"/>
          <p:cNvPicPr>
            <a:picLocks noChangeAspect="1" noChangeArrowheads="1"/>
          </p:cNvPicPr>
          <p:nvPr/>
        </p:nvPicPr>
        <p:blipFill>
          <a:blip r:embed="rId3"/>
          <a:srcRect/>
          <a:stretch>
            <a:fillRect/>
          </a:stretch>
        </p:blipFill>
        <p:spPr bwMode="auto">
          <a:xfrm>
            <a:off x="1111141" y="908050"/>
            <a:ext cx="7420084" cy="473552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z="2800" smtClean="0">
                <a:ln>
                  <a:noFill/>
                </a:ln>
                <a:solidFill>
                  <a:schemeClr val="bg1"/>
                </a:solidFill>
                <a:effectLst/>
                <a:latin typeface="Monotype Corsiva" charset="-18"/>
              </a:rPr>
              <a:t>Spotkanie w Dierdorfie w dniach 03.-10.05.2003r.</a:t>
            </a:r>
            <a:endParaRPr lang="de-DE" sz="2800" smtClean="0">
              <a:ln>
                <a:noFill/>
              </a:ln>
              <a:solidFill>
                <a:schemeClr val="bg1"/>
              </a:solidFill>
              <a:effectLst/>
              <a:latin typeface="Monotype Corsiva" charset="-18"/>
            </a:endParaRPr>
          </a:p>
        </p:txBody>
      </p:sp>
      <p:sp>
        <p:nvSpPr>
          <p:cNvPr id="27651" name="Rectangle 3"/>
          <p:cNvSpPr>
            <a:spLocks noGrp="1"/>
          </p:cNvSpPr>
          <p:nvPr>
            <p:ph type="body" idx="1"/>
          </p:nvPr>
        </p:nvSpPr>
        <p:spPr>
          <a:xfrm>
            <a:off x="457200" y="1447800"/>
            <a:ext cx="8229600" cy="4678363"/>
          </a:xfrm>
        </p:spPr>
        <p:txBody>
          <a:bodyPr/>
          <a:lstStyle/>
          <a:p>
            <a:pPr>
              <a:buFont typeface="Wingdings 2" pitchFamily="18" charset="2"/>
              <a:buNone/>
            </a:pPr>
            <a:r>
              <a:rPr lang="pl-PL" altLang="pl-PL" sz="2800" smtClean="0">
                <a:solidFill>
                  <a:schemeClr val="bg1"/>
                </a:solidFill>
                <a:latin typeface="Monotype Corsiva" charset="-18"/>
              </a:rPr>
              <a:t>Cele szczegółowe:</a:t>
            </a:r>
          </a:p>
          <a:p>
            <a:pPr>
              <a:buClr>
                <a:schemeClr val="tx1"/>
              </a:buClr>
              <a:buFontTx/>
              <a:buChar char="•"/>
            </a:pPr>
            <a:r>
              <a:rPr lang="pl-PL" altLang="pl-PL" sz="2800" smtClean="0">
                <a:solidFill>
                  <a:schemeClr val="bg1"/>
                </a:solidFill>
                <a:latin typeface="Monotype Corsiva" charset="-18"/>
              </a:rPr>
              <a:t>Zwiedzanie Landtagu, Domu Guttenberga i katedry w Mainz</a:t>
            </a:r>
          </a:p>
          <a:p>
            <a:pPr>
              <a:buClr>
                <a:schemeClr val="tx1"/>
              </a:buClr>
              <a:buFontTx/>
              <a:buChar char="•"/>
            </a:pPr>
            <a:r>
              <a:rPr lang="pl-PL" altLang="pl-PL" sz="2800" smtClean="0">
                <a:solidFill>
                  <a:schemeClr val="bg1"/>
                </a:solidFill>
                <a:latin typeface="Monotype Corsiva" charset="-18"/>
              </a:rPr>
              <a:t>Zwiedzanie Kubacher Kristallh</a:t>
            </a:r>
            <a:r>
              <a:rPr lang="de-DE" altLang="pl-PL" sz="2800" smtClean="0">
                <a:solidFill>
                  <a:schemeClr val="bg1"/>
                </a:solidFill>
                <a:latin typeface="Monotype Corsiva" charset="-18"/>
                <a:cs typeface="Times New Roman" charset="0"/>
              </a:rPr>
              <a:t>ö</a:t>
            </a:r>
            <a:r>
              <a:rPr lang="pl-PL" altLang="pl-PL" sz="2800" smtClean="0">
                <a:solidFill>
                  <a:schemeClr val="bg1"/>
                </a:solidFill>
                <a:latin typeface="Monotype Corsiva" charset="-18"/>
              </a:rPr>
              <a:t>lle oraz najstarszego miasta w Niemczech Trewiru </a:t>
            </a:r>
          </a:p>
          <a:p>
            <a:pPr>
              <a:buClr>
                <a:schemeClr val="tx1"/>
              </a:buClr>
              <a:buFontTx/>
              <a:buChar char="•"/>
            </a:pPr>
            <a:r>
              <a:rPr lang="pl-PL" altLang="pl-PL" sz="2800" smtClean="0">
                <a:solidFill>
                  <a:schemeClr val="bg1"/>
                </a:solidFill>
                <a:latin typeface="Monotype Corsiva" charset="-18"/>
              </a:rPr>
              <a:t>Przejazd kajakami po rzece Lahn</a:t>
            </a:r>
            <a:endParaRPr lang="de-DE" altLang="pl-PL" sz="2800" smtClean="0">
              <a:solidFill>
                <a:schemeClr val="bg1"/>
              </a:solidFill>
              <a:latin typeface="Monotype Corsiva" charset="-18"/>
            </a:endParaRPr>
          </a:p>
        </p:txBody>
      </p:sp>
    </p:spTree>
  </p:cSld>
  <p:clrMapOvr>
    <a:masterClrMapping/>
  </p:clrMapOvr>
  <p:transition>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667000" y="838200"/>
            <a:ext cx="5715000" cy="5816600"/>
          </a:xfrm>
          <a:prstGeom prst="rect">
            <a:avLst/>
          </a:prstGeom>
          <a:noFill/>
          <a:ln w="9525">
            <a:noFill/>
            <a:miter lim="800000"/>
            <a:headEnd/>
            <a:tailEnd/>
          </a:ln>
        </p:spPr>
        <p:txBody>
          <a:bodyPr>
            <a:spAutoFit/>
          </a:bodyPr>
          <a:lstStyle/>
          <a:p>
            <a:pPr algn="ctr" eaLnBrk="1" hangingPunct="1">
              <a:spcBef>
                <a:spcPct val="50000"/>
              </a:spcBef>
            </a:pPr>
            <a:r>
              <a:rPr lang="pl-PL" altLang="pl-PL" sz="2400">
                <a:solidFill>
                  <a:schemeClr val="bg1"/>
                </a:solidFill>
              </a:rPr>
              <a:t>W maju 2003 roku grupa polskich uczniów odbyła kolejna podróż do Dierdorfu. Podczas tego pobytu w Niemczech zwiedzili Dom Guttenberga oraz Landtag w Mainz, jednak do największych trakcji należał spływ kajakami po rzece Lahn. Podczas tych zmagań można było obserwować  wzajemną sympatię, chęć  pomocy, jak i rywalizacje po obu stronach. W tym roku obchodzimy także małą rocznicę – 5lat trwania współpracy. Przygotowaliśmy specjalny CD-ROM, na którym znajdują się informacje o przebiegu kolejnych wymian: zdjęcia z poszczególnych imprez oraz wykaz osób, które przez ten czas zajmowały się współpracą.</a:t>
            </a:r>
          </a:p>
          <a:p>
            <a:pPr algn="ctr" eaLnBrk="1" hangingPunct="1">
              <a:spcBef>
                <a:spcPct val="50000"/>
              </a:spcBef>
            </a:pPr>
            <a:endParaRPr lang="pl-PL" altLang="pl-PL" sz="2400">
              <a:solidFill>
                <a:schemeClr val="bg1"/>
              </a:solidFill>
            </a:endParaRPr>
          </a:p>
        </p:txBody>
      </p:sp>
      <p:pic>
        <p:nvPicPr>
          <p:cNvPr id="28675" name="Picture 3" descr="2003"/>
          <p:cNvPicPr>
            <a:picLocks noChangeAspect="1" noChangeArrowheads="1"/>
          </p:cNvPicPr>
          <p:nvPr/>
        </p:nvPicPr>
        <p:blipFill>
          <a:blip r:embed="rId2"/>
          <a:srcRect/>
          <a:stretch>
            <a:fillRect/>
          </a:stretch>
        </p:blipFill>
        <p:spPr bwMode="auto">
          <a:xfrm>
            <a:off x="838200" y="1371600"/>
            <a:ext cx="1638300" cy="16287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3 V – 10 V 2003</a:t>
            </a:r>
            <a:endParaRPr lang="de-DE" smtClean="0">
              <a:ln>
                <a:noFill/>
              </a:ln>
              <a:solidFill>
                <a:schemeClr val="bg1"/>
              </a:solidFill>
              <a:effectLst/>
              <a:latin typeface="Monotype Corsiva" charset="-18"/>
            </a:endParaRPr>
          </a:p>
        </p:txBody>
      </p:sp>
      <p:sp>
        <p:nvSpPr>
          <p:cNvPr id="29699"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29700" name="Picture 4" descr="Scannen0012"/>
          <p:cNvPicPr>
            <a:picLocks noChangeAspect="1" noChangeArrowheads="1"/>
          </p:cNvPicPr>
          <p:nvPr/>
        </p:nvPicPr>
        <p:blipFill>
          <a:blip r:embed="rId3"/>
          <a:srcRect/>
          <a:stretch>
            <a:fillRect/>
          </a:stretch>
        </p:blipFill>
        <p:spPr bwMode="auto">
          <a:xfrm>
            <a:off x="457200" y="1341438"/>
            <a:ext cx="8305800" cy="489426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cannen0013"/>
          <p:cNvPicPr>
            <a:picLocks noChangeAspect="1" noChangeArrowheads="1"/>
          </p:cNvPicPr>
          <p:nvPr/>
        </p:nvPicPr>
        <p:blipFill>
          <a:blip r:embed="rId3"/>
          <a:srcRect/>
          <a:stretch>
            <a:fillRect/>
          </a:stretch>
        </p:blipFill>
        <p:spPr bwMode="auto">
          <a:xfrm>
            <a:off x="2195513" y="476250"/>
            <a:ext cx="4183062" cy="60483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7"/>
          <p:cNvSpPr txBox="1">
            <a:spLocks noChangeArrowheads="1"/>
          </p:cNvSpPr>
          <p:nvPr/>
        </p:nvSpPr>
        <p:spPr bwMode="auto">
          <a:xfrm>
            <a:off x="990600" y="685800"/>
            <a:ext cx="6781800" cy="366713"/>
          </a:xfrm>
          <a:prstGeom prst="rect">
            <a:avLst/>
          </a:prstGeom>
          <a:noFill/>
          <a:ln w="9525">
            <a:noFill/>
            <a:miter lim="800000"/>
            <a:headEnd/>
            <a:tailEnd/>
          </a:ln>
        </p:spPr>
        <p:txBody>
          <a:bodyPr>
            <a:spAutoFit/>
          </a:bodyPr>
          <a:lstStyle/>
          <a:p>
            <a:pPr eaLnBrk="1" hangingPunct="1">
              <a:spcBef>
                <a:spcPct val="50000"/>
              </a:spcBef>
            </a:pPr>
            <a:endParaRPr lang="pl-PL" altLang="pl-PL">
              <a:solidFill>
                <a:schemeClr val="bg1"/>
              </a:solidFill>
            </a:endParaRPr>
          </a:p>
        </p:txBody>
      </p:sp>
      <p:sp>
        <p:nvSpPr>
          <p:cNvPr id="4099" name="Text Box 1028"/>
          <p:cNvSpPr txBox="1">
            <a:spLocks noChangeArrowheads="1"/>
          </p:cNvSpPr>
          <p:nvPr/>
        </p:nvSpPr>
        <p:spPr bwMode="auto">
          <a:xfrm>
            <a:off x="685800" y="457200"/>
            <a:ext cx="7848600" cy="1616075"/>
          </a:xfrm>
          <a:prstGeom prst="rect">
            <a:avLst/>
          </a:prstGeom>
          <a:noFill/>
          <a:ln w="9525">
            <a:noFill/>
            <a:miter lim="800000"/>
            <a:headEnd/>
            <a:tailEnd/>
          </a:ln>
        </p:spPr>
        <p:txBody>
          <a:bodyPr>
            <a:spAutoFit/>
          </a:bodyPr>
          <a:lstStyle/>
          <a:p>
            <a:pPr algn="ctr" eaLnBrk="1" hangingPunct="1">
              <a:spcBef>
                <a:spcPct val="50000"/>
              </a:spcBef>
            </a:pPr>
            <a:r>
              <a:rPr lang="pl-PL" altLang="pl-PL" sz="4000">
                <a:solidFill>
                  <a:schemeClr val="bg1"/>
                </a:solidFill>
                <a:latin typeface="Baskerville Old Face" pitchFamily="18" charset="0"/>
              </a:rPr>
              <a:t>Szkoła w Dierdorfie</a:t>
            </a:r>
          </a:p>
          <a:p>
            <a:pPr algn="ctr" eaLnBrk="1" hangingPunct="1">
              <a:spcBef>
                <a:spcPct val="50000"/>
              </a:spcBef>
            </a:pPr>
            <a:r>
              <a:rPr lang="pl-PL" altLang="pl-PL" sz="4000">
                <a:solidFill>
                  <a:schemeClr val="bg1"/>
                </a:solidFill>
                <a:latin typeface="Baskerville Old Face" pitchFamily="18" charset="0"/>
              </a:rPr>
              <a:t>Nelson-Mandela-Realschule</a:t>
            </a:r>
          </a:p>
        </p:txBody>
      </p:sp>
      <p:pic>
        <p:nvPicPr>
          <p:cNvPr id="4100" name="Picture 1029" descr="Realschule"/>
          <p:cNvPicPr>
            <a:picLocks noChangeAspect="1" noChangeArrowheads="1"/>
          </p:cNvPicPr>
          <p:nvPr/>
        </p:nvPicPr>
        <p:blipFill>
          <a:blip r:embed="rId2"/>
          <a:srcRect/>
          <a:stretch>
            <a:fillRect/>
          </a:stretch>
        </p:blipFill>
        <p:spPr bwMode="auto">
          <a:xfrm>
            <a:off x="381000" y="2057400"/>
            <a:ext cx="3914775" cy="2800350"/>
          </a:xfrm>
          <a:prstGeom prst="rect">
            <a:avLst/>
          </a:prstGeom>
          <a:noFill/>
          <a:ln w="9525">
            <a:noFill/>
            <a:miter lim="800000"/>
            <a:headEnd/>
            <a:tailEnd/>
          </a:ln>
        </p:spPr>
      </p:pic>
      <p:pic>
        <p:nvPicPr>
          <p:cNvPr id="4101" name="Picture 1030" descr="schule"/>
          <p:cNvPicPr>
            <a:picLocks noChangeAspect="1" noChangeArrowheads="1"/>
          </p:cNvPicPr>
          <p:nvPr/>
        </p:nvPicPr>
        <p:blipFill>
          <a:blip r:embed="rId3"/>
          <a:srcRect/>
          <a:stretch>
            <a:fillRect/>
          </a:stretch>
        </p:blipFill>
        <p:spPr bwMode="auto">
          <a:xfrm>
            <a:off x="4419600" y="3429000"/>
            <a:ext cx="4048125" cy="27717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762000" y="685800"/>
            <a:ext cx="7848600" cy="4222750"/>
          </a:xfrm>
          <a:prstGeom prst="rect">
            <a:avLst/>
          </a:prstGeom>
          <a:noFill/>
          <a:ln w="9525">
            <a:noFill/>
            <a:miter lim="800000"/>
            <a:headEnd/>
            <a:tailEnd/>
          </a:ln>
        </p:spPr>
        <p:txBody>
          <a:bodyPr>
            <a:spAutoFit/>
          </a:bodyPr>
          <a:lstStyle/>
          <a:p>
            <a:pPr algn="ctr" eaLnBrk="1" hangingPunct="1">
              <a:spcBef>
                <a:spcPct val="50000"/>
              </a:spcBef>
            </a:pPr>
            <a:r>
              <a:rPr lang="pl-PL" altLang="pl-PL" sz="2800">
                <a:solidFill>
                  <a:schemeClr val="bg1"/>
                </a:solidFill>
              </a:rPr>
              <a:t>Spotkanie w Benicach  w dniach 08-15.05.2004r.</a:t>
            </a:r>
          </a:p>
          <a:p>
            <a:pPr eaLnBrk="1" hangingPunct="1">
              <a:spcBef>
                <a:spcPct val="50000"/>
              </a:spcBef>
            </a:pPr>
            <a:r>
              <a:rPr lang="pl-PL" altLang="pl-PL" sz="2700">
                <a:solidFill>
                  <a:schemeClr val="bg1"/>
                </a:solidFill>
              </a:rPr>
              <a:t>Cele szczegółowe:</a:t>
            </a:r>
          </a:p>
          <a:p>
            <a:pPr eaLnBrk="1" hangingPunct="1">
              <a:spcBef>
                <a:spcPct val="50000"/>
              </a:spcBef>
              <a:buFontTx/>
              <a:buChar char="•"/>
            </a:pPr>
            <a:r>
              <a:rPr lang="pl-PL" altLang="pl-PL" sz="2700">
                <a:solidFill>
                  <a:schemeClr val="bg1"/>
                </a:solidFill>
              </a:rPr>
              <a:t>Przeprowadzenie akcji ``Wiosna Europejska``(sadzenie drzewka przyjaźni, pomalowanie karoserii trabanta sprayami)</a:t>
            </a:r>
          </a:p>
          <a:p>
            <a:pPr eaLnBrk="1" hangingPunct="1">
              <a:spcBef>
                <a:spcPct val="50000"/>
              </a:spcBef>
              <a:buFontTx/>
              <a:buChar char="•"/>
            </a:pPr>
            <a:r>
              <a:rPr lang="pl-PL" altLang="pl-PL" sz="2700">
                <a:solidFill>
                  <a:schemeClr val="bg1"/>
                </a:solidFill>
              </a:rPr>
              <a:t>Poznawanie charakterystycznych cech krajobrazu górskiego </a:t>
            </a:r>
          </a:p>
          <a:p>
            <a:pPr eaLnBrk="1" hangingPunct="1">
              <a:spcBef>
                <a:spcPct val="50000"/>
              </a:spcBef>
              <a:buFontTx/>
              <a:buChar char="•"/>
            </a:pPr>
            <a:r>
              <a:rPr lang="pl-PL" altLang="pl-PL" sz="2700">
                <a:solidFill>
                  <a:schemeClr val="bg1"/>
                </a:solidFill>
              </a:rPr>
              <a:t>Poznawanie wspólnych wątków kultury, geografii i historii w regionie Karkonoszy, które zawierają polsko/niemieckie akcenty np. Dom Gerarda Hauptmanna, źródełko rzeki Łaby</a:t>
            </a:r>
          </a:p>
        </p:txBody>
      </p:sp>
    </p:spTree>
  </p:cSld>
  <p:clrMapOvr>
    <a:masterClrMapping/>
  </p:clrMapOvr>
  <p:transition>
    <p:cover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514600" y="762000"/>
            <a:ext cx="6070600" cy="5632450"/>
          </a:xfrm>
          <a:prstGeom prst="rect">
            <a:avLst/>
          </a:prstGeom>
          <a:noFill/>
          <a:ln w="9525">
            <a:noFill/>
            <a:miter lim="800000"/>
            <a:headEnd/>
            <a:tailEnd/>
          </a:ln>
        </p:spPr>
        <p:txBody>
          <a:bodyPr>
            <a:spAutoFit/>
          </a:bodyPr>
          <a:lstStyle/>
          <a:p>
            <a:pPr algn="ctr" eaLnBrk="1" hangingPunct="1"/>
            <a:r>
              <a:rPr lang="pl-PL" altLang="pl-PL" sz="2400">
                <a:solidFill>
                  <a:schemeClr val="bg1"/>
                </a:solidFill>
              </a:rPr>
              <a:t>Wizyta naszych przyjaciół w 2004 roku zbiegła się z przystąpieniem Polski do Unii Europejskiej. Przy naszej szkole przeprowadzona została akcja ``Wiosna Europejska`` , na która składało się zasadzenie drzewka przyjaźni oraz pomalowanie sprayami przez młodzież polska i niemiecką trabanta. Akcja ta spodobała się z dużym zainteresowaniem nie tylko uczniów, ale także społeczności lokalnej. Oprócz tego uczniowie wzięli udział w wycieczce w region Karkonoszy. Poznali wspólne wątki kultury, geografii i historii Polski i Niemiec. Zwiedzili m.in. Dom Gerarda Hauptmanna w Jagniatkowie oraz udali się do źródełka rzeki Łaby.</a:t>
            </a:r>
          </a:p>
          <a:p>
            <a:pPr algn="ctr" eaLnBrk="1" hangingPunct="1"/>
            <a:endParaRPr lang="pl-PL" altLang="pl-PL" sz="2400">
              <a:solidFill>
                <a:schemeClr val="bg1"/>
              </a:solidFill>
            </a:endParaRPr>
          </a:p>
          <a:p>
            <a:pPr eaLnBrk="1" hangingPunct="1"/>
            <a:endParaRPr lang="pl-PL" altLang="pl-PL" sz="2400">
              <a:solidFill>
                <a:schemeClr val="bg1"/>
              </a:solidFill>
            </a:endParaRPr>
          </a:p>
        </p:txBody>
      </p:sp>
      <p:pic>
        <p:nvPicPr>
          <p:cNvPr id="32771" name="Picture 3" descr="2004"/>
          <p:cNvPicPr>
            <a:picLocks noChangeAspect="1" noChangeArrowheads="1"/>
          </p:cNvPicPr>
          <p:nvPr/>
        </p:nvPicPr>
        <p:blipFill>
          <a:blip r:embed="rId2"/>
          <a:srcRect/>
          <a:stretch>
            <a:fillRect/>
          </a:stretch>
        </p:blipFill>
        <p:spPr bwMode="auto">
          <a:xfrm>
            <a:off x="685800" y="1143000"/>
            <a:ext cx="1638300" cy="1628775"/>
          </a:xfrm>
          <a:prstGeom prst="rect">
            <a:avLst/>
          </a:prstGeom>
          <a:noFill/>
          <a:ln w="9525">
            <a:noFill/>
            <a:miter lim="800000"/>
            <a:headEnd/>
            <a:tailEnd/>
          </a:ln>
        </p:spPr>
      </p:pic>
      <p:sp>
        <p:nvSpPr>
          <p:cNvPr id="32772" name="Text Box 4"/>
          <p:cNvSpPr txBox="1">
            <a:spLocks noChangeArrowheads="1"/>
          </p:cNvSpPr>
          <p:nvPr/>
        </p:nvSpPr>
        <p:spPr bwMode="auto">
          <a:xfrm>
            <a:off x="609600" y="4191000"/>
            <a:ext cx="304800" cy="457200"/>
          </a:xfrm>
          <a:prstGeom prst="rect">
            <a:avLst/>
          </a:prstGeom>
          <a:noFill/>
          <a:ln w="9525">
            <a:noFill/>
            <a:miter lim="800000"/>
            <a:headEnd/>
            <a:tailEnd/>
          </a:ln>
        </p:spPr>
        <p:txBody>
          <a:bodyPr>
            <a:spAutoFit/>
          </a:bodyPr>
          <a:lstStyle/>
          <a:p>
            <a:pPr algn="ctr" eaLnBrk="1" hangingPunct="1">
              <a:spcBef>
                <a:spcPct val="50000"/>
              </a:spcBef>
            </a:pPr>
            <a:endParaRPr lang="pl-PL" altLang="pl-PL" sz="2400">
              <a:solidFill>
                <a:schemeClr val="bg1"/>
              </a:solidFill>
            </a:endParaRPr>
          </a:p>
        </p:txBody>
      </p:sp>
    </p:spTree>
  </p:cSld>
  <p:clrMapOvr>
    <a:masterClrMapping/>
  </p:clrMapOvr>
  <p:transition>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p:cNvSpPr>
          <p:nvPr>
            <p:ph type="title"/>
          </p:nvPr>
        </p:nvSpPr>
        <p:spPr bwMode="auto">
          <a:xfrm>
            <a:off x="457200" y="0"/>
            <a:ext cx="8229600" cy="1219200"/>
          </a:xfrm>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8 V – 15 V 2004</a:t>
            </a:r>
            <a:endParaRPr lang="de-DE" smtClean="0">
              <a:ln>
                <a:noFill/>
              </a:ln>
              <a:solidFill>
                <a:schemeClr val="bg1"/>
              </a:solidFill>
              <a:effectLst/>
              <a:latin typeface="Monotype Corsiva" charset="-18"/>
            </a:endParaRPr>
          </a:p>
        </p:txBody>
      </p:sp>
      <p:sp>
        <p:nvSpPr>
          <p:cNvPr id="33795"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33796" name="Picture 4" descr="Scannen0014"/>
          <p:cNvPicPr>
            <a:picLocks noChangeAspect="1" noChangeArrowheads="1"/>
          </p:cNvPicPr>
          <p:nvPr/>
        </p:nvPicPr>
        <p:blipFill>
          <a:blip r:embed="rId3"/>
          <a:srcRect/>
          <a:stretch>
            <a:fillRect/>
          </a:stretch>
        </p:blipFill>
        <p:spPr bwMode="auto">
          <a:xfrm>
            <a:off x="457200" y="1143000"/>
            <a:ext cx="8305800" cy="52578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2004 1"/>
          <p:cNvPicPr>
            <a:picLocks noChangeAspect="1" noChangeArrowheads="1"/>
          </p:cNvPicPr>
          <p:nvPr/>
        </p:nvPicPr>
        <p:blipFill>
          <a:blip r:embed="rId2"/>
          <a:srcRect/>
          <a:stretch>
            <a:fillRect/>
          </a:stretch>
        </p:blipFill>
        <p:spPr bwMode="auto">
          <a:xfrm>
            <a:off x="838200" y="1066800"/>
            <a:ext cx="7496175" cy="495458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2004 2"/>
          <p:cNvPicPr>
            <a:picLocks noChangeAspect="1" noChangeArrowheads="1"/>
          </p:cNvPicPr>
          <p:nvPr/>
        </p:nvPicPr>
        <p:blipFill>
          <a:blip r:embed="rId2"/>
          <a:srcRect/>
          <a:stretch>
            <a:fillRect/>
          </a:stretch>
        </p:blipFill>
        <p:spPr bwMode="auto">
          <a:xfrm>
            <a:off x="457200" y="609600"/>
            <a:ext cx="4333875" cy="2847975"/>
          </a:xfrm>
          <a:prstGeom prst="rect">
            <a:avLst/>
          </a:prstGeom>
          <a:noFill/>
          <a:ln w="9525">
            <a:noFill/>
            <a:miter lim="800000"/>
            <a:headEnd/>
            <a:tailEnd/>
          </a:ln>
        </p:spPr>
      </p:pic>
      <p:pic>
        <p:nvPicPr>
          <p:cNvPr id="35843" name="Picture 3" descr="2004 2"/>
          <p:cNvPicPr>
            <a:picLocks noChangeAspect="1" noChangeArrowheads="1"/>
          </p:cNvPicPr>
          <p:nvPr/>
        </p:nvPicPr>
        <p:blipFill>
          <a:blip r:embed="rId3"/>
          <a:srcRect/>
          <a:stretch>
            <a:fillRect/>
          </a:stretch>
        </p:blipFill>
        <p:spPr bwMode="auto">
          <a:xfrm>
            <a:off x="3886200" y="3657600"/>
            <a:ext cx="4333875" cy="28479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2004 3"/>
          <p:cNvPicPr>
            <a:picLocks noChangeAspect="1" noChangeArrowheads="1"/>
          </p:cNvPicPr>
          <p:nvPr/>
        </p:nvPicPr>
        <p:blipFill>
          <a:blip r:embed="rId2"/>
          <a:srcRect/>
          <a:stretch>
            <a:fillRect/>
          </a:stretch>
        </p:blipFill>
        <p:spPr bwMode="auto">
          <a:xfrm>
            <a:off x="2667000" y="304800"/>
            <a:ext cx="3759200" cy="60198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cannen0015"/>
          <p:cNvPicPr>
            <a:picLocks noChangeAspect="1" noChangeArrowheads="1"/>
          </p:cNvPicPr>
          <p:nvPr/>
        </p:nvPicPr>
        <p:blipFill>
          <a:blip r:embed="rId3"/>
          <a:srcRect/>
          <a:stretch>
            <a:fillRect/>
          </a:stretch>
        </p:blipFill>
        <p:spPr bwMode="auto">
          <a:xfrm>
            <a:off x="827088" y="765175"/>
            <a:ext cx="7642225" cy="5110163"/>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457200" y="762000"/>
            <a:ext cx="8229600" cy="3506788"/>
          </a:xfrm>
          <a:prstGeom prst="rect">
            <a:avLst/>
          </a:prstGeom>
          <a:noFill/>
          <a:ln w="9525">
            <a:noFill/>
            <a:miter lim="800000"/>
            <a:headEnd/>
            <a:tailEnd/>
          </a:ln>
        </p:spPr>
        <p:txBody>
          <a:bodyPr>
            <a:spAutoFit/>
          </a:bodyPr>
          <a:lstStyle/>
          <a:p>
            <a:pPr algn="ctr" eaLnBrk="1" hangingPunct="1">
              <a:spcBef>
                <a:spcPct val="50000"/>
              </a:spcBef>
            </a:pPr>
            <a:r>
              <a:rPr lang="pl-PL" altLang="pl-PL" sz="3200">
                <a:solidFill>
                  <a:schemeClr val="bg1"/>
                </a:solidFill>
              </a:rPr>
              <a:t>Spotkanie w Dierdorfie w dniach 08-15.04.2005r.</a:t>
            </a:r>
          </a:p>
          <a:p>
            <a:pPr eaLnBrk="1" hangingPunct="1">
              <a:spcBef>
                <a:spcPct val="50000"/>
              </a:spcBef>
            </a:pPr>
            <a:r>
              <a:rPr lang="pl-PL" altLang="pl-PL" sz="3200">
                <a:solidFill>
                  <a:schemeClr val="bg1"/>
                </a:solidFill>
              </a:rPr>
              <a:t>Cele szczegółowe:</a:t>
            </a:r>
          </a:p>
          <a:p>
            <a:pPr eaLnBrk="1" hangingPunct="1">
              <a:spcBef>
                <a:spcPct val="50000"/>
              </a:spcBef>
              <a:buFontTx/>
              <a:buChar char="•"/>
            </a:pPr>
            <a:r>
              <a:rPr lang="pl-PL" altLang="pl-PL" sz="3200">
                <a:solidFill>
                  <a:schemeClr val="bg1"/>
                </a:solidFill>
              </a:rPr>
              <a:t>Zwiedzanie miasta Stra</a:t>
            </a:r>
            <a:r>
              <a:rPr lang="pl-PL" altLang="pl-PL" sz="3200">
                <a:solidFill>
                  <a:schemeClr val="bg1"/>
                </a:solidFill>
                <a:cs typeface="Times New Roman" charset="0"/>
              </a:rPr>
              <a:t>ß</a:t>
            </a:r>
            <a:r>
              <a:rPr lang="pl-PL" altLang="pl-PL" sz="3200">
                <a:solidFill>
                  <a:schemeClr val="bg1"/>
                </a:solidFill>
              </a:rPr>
              <a:t>burg,Trewir</a:t>
            </a:r>
          </a:p>
          <a:p>
            <a:pPr eaLnBrk="1" hangingPunct="1">
              <a:spcBef>
                <a:spcPct val="50000"/>
              </a:spcBef>
              <a:buFontTx/>
              <a:buChar char="•"/>
            </a:pPr>
            <a:r>
              <a:rPr lang="pl-PL" altLang="pl-PL" sz="3200">
                <a:solidFill>
                  <a:schemeClr val="bg1"/>
                </a:solidFill>
              </a:rPr>
              <a:t>Pobyt w parku rozrywki Europa Park Rust</a:t>
            </a:r>
          </a:p>
          <a:p>
            <a:pPr eaLnBrk="1" hangingPunct="1">
              <a:spcBef>
                <a:spcPct val="50000"/>
              </a:spcBef>
              <a:buFontTx/>
              <a:buChar char="•"/>
            </a:pPr>
            <a:r>
              <a:rPr lang="pl-PL" altLang="pl-PL" sz="3200">
                <a:solidFill>
                  <a:schemeClr val="bg1"/>
                </a:solidFill>
              </a:rPr>
              <a:t>Wizyta w Parlamencie Europejskim</a:t>
            </a:r>
            <a:endParaRPr lang="pl-PL" altLang="pl-PL" sz="3200">
              <a:solidFill>
                <a:schemeClr val="bg1"/>
              </a:solidFill>
              <a:cs typeface="Times New Roman" charset="0"/>
            </a:endParaRPr>
          </a:p>
        </p:txBody>
      </p:sp>
    </p:spTree>
  </p:cSld>
  <p:clrMapOvr>
    <a:masterClrMapping/>
  </p:clrMapOvr>
  <p:transition>
    <p:cover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2005"/>
          <p:cNvPicPr>
            <a:picLocks noChangeAspect="1" noChangeArrowheads="1"/>
          </p:cNvPicPr>
          <p:nvPr/>
        </p:nvPicPr>
        <p:blipFill>
          <a:blip r:embed="rId2"/>
          <a:srcRect/>
          <a:stretch>
            <a:fillRect/>
          </a:stretch>
        </p:blipFill>
        <p:spPr bwMode="auto">
          <a:xfrm>
            <a:off x="838200" y="1600200"/>
            <a:ext cx="1638300" cy="1638300"/>
          </a:xfrm>
          <a:prstGeom prst="rect">
            <a:avLst/>
          </a:prstGeom>
          <a:noFill/>
          <a:ln w="9525">
            <a:noFill/>
            <a:miter lim="800000"/>
            <a:headEnd/>
            <a:tailEnd/>
          </a:ln>
        </p:spPr>
      </p:pic>
      <p:sp>
        <p:nvSpPr>
          <p:cNvPr id="39939" name="Text Box 3"/>
          <p:cNvSpPr txBox="1">
            <a:spLocks noChangeArrowheads="1"/>
          </p:cNvSpPr>
          <p:nvPr/>
        </p:nvSpPr>
        <p:spPr bwMode="auto">
          <a:xfrm>
            <a:off x="4251325" y="2133600"/>
            <a:ext cx="184150" cy="366713"/>
          </a:xfrm>
          <a:prstGeom prst="rect">
            <a:avLst/>
          </a:prstGeom>
          <a:noFill/>
          <a:ln w="9525">
            <a:noFill/>
            <a:miter lim="800000"/>
            <a:headEnd/>
            <a:tailEnd/>
          </a:ln>
        </p:spPr>
        <p:txBody>
          <a:bodyPr>
            <a:spAutoFit/>
          </a:bodyPr>
          <a:lstStyle/>
          <a:p>
            <a:pPr eaLnBrk="1" hangingPunct="1">
              <a:spcBef>
                <a:spcPct val="50000"/>
              </a:spcBef>
            </a:pPr>
            <a:endParaRPr lang="pl-PL" altLang="pl-PL">
              <a:solidFill>
                <a:schemeClr val="bg1"/>
              </a:solidFill>
            </a:endParaRPr>
          </a:p>
        </p:txBody>
      </p:sp>
      <p:sp>
        <p:nvSpPr>
          <p:cNvPr id="39940" name="Text Box 4"/>
          <p:cNvSpPr txBox="1">
            <a:spLocks noChangeArrowheads="1"/>
          </p:cNvSpPr>
          <p:nvPr/>
        </p:nvSpPr>
        <p:spPr bwMode="auto">
          <a:xfrm>
            <a:off x="2590800" y="1066800"/>
            <a:ext cx="6172200" cy="5170488"/>
          </a:xfrm>
          <a:prstGeom prst="rect">
            <a:avLst/>
          </a:prstGeom>
          <a:noFill/>
          <a:ln w="9525">
            <a:noFill/>
            <a:miter lim="800000"/>
            <a:headEnd/>
            <a:tailEnd/>
          </a:ln>
        </p:spPr>
        <p:txBody>
          <a:bodyPr>
            <a:spAutoFit/>
          </a:bodyPr>
          <a:lstStyle/>
          <a:p>
            <a:pPr algn="ctr" eaLnBrk="1" hangingPunct="1">
              <a:spcBef>
                <a:spcPct val="50000"/>
              </a:spcBef>
            </a:pPr>
            <a:r>
              <a:rPr lang="pl-PL" altLang="pl-PL" sz="2200">
                <a:solidFill>
                  <a:schemeClr val="bg1"/>
                </a:solidFill>
              </a:rPr>
              <a:t>W kwietniu 2005 roku polscy uczniowie wraz z opiekunami odbyli kolejną podróż do Dierdorfu. W przeciągu dwóch dni rodzina zafundowała nam wspaniały weekend. Poniedziałkowy dzień rozpoczęliśmy lekcja historii i geografii Niemiec, a także zapoznaliśmy się ze wtorkową wycieczką do Straßburga i Trewiru. Zwiedziliśmy wspaniała katedrę gotycką oraz Parlament Europejski. Nocleg spędziliśmy w Tipidorfie niedaleko Parku Rozrywki. Kolejny dzień spędziliśmy w Europa Park w Rust. Wieczorem wszyscy zmęczeni wszyscy wróciliśmy do Dierdorfu. W czwartek wyjechaliśmy do parku wulkanów, wieczorem nasi przyjaciele przygotowali dla nas wieczorek pożegnalny. Wspólnie grilowaliśmy oraz zagraliśmy mecz Polska-Niemcy. Piątkowego ranka wyjechaliśmy już do domu.</a:t>
            </a:r>
          </a:p>
        </p:txBody>
      </p:sp>
    </p:spTree>
  </p:cSld>
  <p:clrMapOvr>
    <a:masterClrMapping/>
  </p:clrMapOvr>
  <p:transition>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p:cNvSpPr>
          <p:nvPr>
            <p:ph type="title"/>
          </p:nvPr>
        </p:nvSpPr>
        <p:spPr bwMode="auto">
          <a:xfrm>
            <a:off x="457200" y="0"/>
            <a:ext cx="8229600" cy="1219200"/>
          </a:xfrm>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8 – 15 IV 2005</a:t>
            </a:r>
            <a:r>
              <a:rPr lang="pl-PL" smtClean="0">
                <a:ln>
                  <a:noFill/>
                </a:ln>
                <a:solidFill>
                  <a:schemeClr val="bg1"/>
                </a:solidFill>
                <a:effectLst/>
                <a:latin typeface="Arial" charset="0"/>
              </a:rPr>
              <a:t> </a:t>
            </a:r>
            <a:endParaRPr lang="de-DE" smtClean="0">
              <a:ln>
                <a:noFill/>
              </a:ln>
              <a:solidFill>
                <a:schemeClr val="bg1"/>
              </a:solidFill>
              <a:effectLst/>
              <a:latin typeface="Arial" charset="0"/>
            </a:endParaRPr>
          </a:p>
        </p:txBody>
      </p:sp>
      <p:sp>
        <p:nvSpPr>
          <p:cNvPr id="40963"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40964" name="Picture 5" descr="Scannen0027"/>
          <p:cNvPicPr>
            <a:picLocks noChangeAspect="1" noChangeArrowheads="1"/>
          </p:cNvPicPr>
          <p:nvPr/>
        </p:nvPicPr>
        <p:blipFill>
          <a:blip r:embed="rId3"/>
          <a:srcRect/>
          <a:stretch>
            <a:fillRect/>
          </a:stretch>
        </p:blipFill>
        <p:spPr bwMode="auto">
          <a:xfrm>
            <a:off x="457200" y="1219200"/>
            <a:ext cx="8229600" cy="4995863"/>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rPr>
              <a:t>Dyrektorzy wspierający wymianę</a:t>
            </a:r>
            <a:endParaRPr lang="de-DE" smtClean="0">
              <a:ln>
                <a:noFill/>
              </a:ln>
              <a:solidFill>
                <a:schemeClr val="bg1"/>
              </a:solidFill>
              <a:effectLst/>
            </a:endParaRPr>
          </a:p>
        </p:txBody>
      </p:sp>
      <p:sp>
        <p:nvSpPr>
          <p:cNvPr id="5123" name="Rectangle 4"/>
          <p:cNvSpPr>
            <a:spLocks noGrp="1"/>
          </p:cNvSpPr>
          <p:nvPr>
            <p:ph type="body" sz="half" idx="1"/>
          </p:nvPr>
        </p:nvSpPr>
        <p:spPr>
          <a:xfrm>
            <a:off x="457200" y="1447800"/>
            <a:ext cx="4038600" cy="4678363"/>
          </a:xfrm>
        </p:spPr>
        <p:txBody>
          <a:bodyPr/>
          <a:lstStyle/>
          <a:p>
            <a:endParaRPr lang="de-DE" altLang="pl-PL" sz="2200" smtClean="0">
              <a:solidFill>
                <a:schemeClr val="bg1"/>
              </a:solidFill>
            </a:endParaRPr>
          </a:p>
        </p:txBody>
      </p:sp>
      <p:sp>
        <p:nvSpPr>
          <p:cNvPr id="5124" name="Rectangle 5"/>
          <p:cNvSpPr>
            <a:spLocks noGrp="1"/>
          </p:cNvSpPr>
          <p:nvPr>
            <p:ph type="body" sz="half" idx="2"/>
          </p:nvPr>
        </p:nvSpPr>
        <p:spPr>
          <a:xfrm>
            <a:off x="4648200" y="1447800"/>
            <a:ext cx="4038600" cy="4678363"/>
          </a:xfrm>
        </p:spPr>
        <p:txBody>
          <a:bodyPr/>
          <a:lstStyle/>
          <a:p>
            <a:pPr>
              <a:buFont typeface="Wingdings 2" pitchFamily="18" charset="2"/>
              <a:buNone/>
            </a:pPr>
            <a:r>
              <a:rPr lang="pl-PL" altLang="pl-PL" sz="2200" smtClean="0">
                <a:solidFill>
                  <a:schemeClr val="bg1"/>
                </a:solidFill>
              </a:rPr>
              <a:t>             </a:t>
            </a: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r>
              <a:rPr lang="pl-PL" altLang="pl-PL" sz="2200" smtClean="0">
                <a:solidFill>
                  <a:schemeClr val="bg1"/>
                </a:solidFill>
              </a:rPr>
              <a:t>              </a:t>
            </a:r>
            <a:r>
              <a:rPr lang="pl-PL" altLang="pl-PL" sz="2800" smtClean="0">
                <a:solidFill>
                  <a:schemeClr val="bg1"/>
                </a:solidFill>
              </a:rPr>
              <a:t>Jan Grząka</a:t>
            </a:r>
          </a:p>
          <a:p>
            <a:pPr>
              <a:buFont typeface="Wingdings 2" pitchFamily="18" charset="2"/>
              <a:buNone/>
            </a:pPr>
            <a:r>
              <a:rPr lang="pl-PL" altLang="pl-PL" sz="2800" smtClean="0">
                <a:solidFill>
                  <a:schemeClr val="bg1"/>
                </a:solidFill>
              </a:rPr>
              <a:t>            (1999 rok)</a:t>
            </a:r>
          </a:p>
        </p:txBody>
      </p:sp>
      <p:pic>
        <p:nvPicPr>
          <p:cNvPr id="5125" name="Picture 7" descr="Scannen0001"/>
          <p:cNvPicPr>
            <a:picLocks noChangeAspect="1" noChangeArrowheads="1"/>
          </p:cNvPicPr>
          <p:nvPr/>
        </p:nvPicPr>
        <p:blipFill>
          <a:blip r:embed="rId3"/>
          <a:srcRect/>
          <a:stretch>
            <a:fillRect/>
          </a:stretch>
        </p:blipFill>
        <p:spPr bwMode="auto">
          <a:xfrm>
            <a:off x="827088" y="1484313"/>
            <a:ext cx="3313112" cy="4897437"/>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cannen0024"/>
          <p:cNvPicPr>
            <a:picLocks noChangeAspect="1" noChangeArrowheads="1"/>
          </p:cNvPicPr>
          <p:nvPr/>
        </p:nvPicPr>
        <p:blipFill>
          <a:blip r:embed="rId3"/>
          <a:srcRect/>
          <a:stretch>
            <a:fillRect/>
          </a:stretch>
        </p:blipFill>
        <p:spPr bwMode="auto">
          <a:xfrm>
            <a:off x="539750" y="836613"/>
            <a:ext cx="7991475" cy="514191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838200" y="762000"/>
            <a:ext cx="7543800" cy="3756025"/>
          </a:xfrm>
          <a:prstGeom prst="rect">
            <a:avLst/>
          </a:prstGeom>
          <a:noFill/>
          <a:ln w="9525">
            <a:noFill/>
            <a:miter lim="800000"/>
            <a:headEnd/>
            <a:tailEnd/>
          </a:ln>
        </p:spPr>
        <p:txBody>
          <a:bodyPr>
            <a:spAutoFit/>
          </a:bodyPr>
          <a:lstStyle/>
          <a:p>
            <a:pPr algn="ctr" eaLnBrk="1" hangingPunct="1">
              <a:spcBef>
                <a:spcPct val="50000"/>
              </a:spcBef>
            </a:pPr>
            <a:r>
              <a:rPr lang="pl-PL" altLang="pl-PL" sz="3000">
                <a:solidFill>
                  <a:schemeClr val="bg1"/>
                </a:solidFill>
              </a:rPr>
              <a:t>Spotkanie w Benicach w dniach 05-12.05.2006r.</a:t>
            </a:r>
          </a:p>
          <a:p>
            <a:pPr eaLnBrk="1" hangingPunct="1">
              <a:spcBef>
                <a:spcPct val="50000"/>
              </a:spcBef>
            </a:pPr>
            <a:r>
              <a:rPr lang="pl-PL" altLang="pl-PL" sz="2800">
                <a:solidFill>
                  <a:schemeClr val="bg1"/>
                </a:solidFill>
              </a:rPr>
              <a:t>Cele szczegółowe:</a:t>
            </a:r>
          </a:p>
          <a:p>
            <a:pPr eaLnBrk="1" hangingPunct="1">
              <a:spcBef>
                <a:spcPct val="50000"/>
              </a:spcBef>
              <a:buFontTx/>
              <a:buChar char="•"/>
            </a:pPr>
            <a:r>
              <a:rPr lang="pl-PL" altLang="pl-PL" sz="2800">
                <a:solidFill>
                  <a:schemeClr val="bg1"/>
                </a:solidFill>
              </a:rPr>
              <a:t>Wyjazd na Pojezierze Mazurskie</a:t>
            </a:r>
          </a:p>
          <a:p>
            <a:pPr eaLnBrk="1" hangingPunct="1">
              <a:spcBef>
                <a:spcPct val="50000"/>
              </a:spcBef>
              <a:buFontTx/>
              <a:buChar char="•"/>
            </a:pPr>
            <a:r>
              <a:rPr lang="pl-PL" altLang="pl-PL" sz="2800">
                <a:solidFill>
                  <a:schemeClr val="bg1"/>
                </a:solidFill>
              </a:rPr>
              <a:t>Zwiedzanie Malborka, Elbląga, Olsztyna, Torunia</a:t>
            </a:r>
          </a:p>
          <a:p>
            <a:pPr eaLnBrk="1" hangingPunct="1">
              <a:spcBef>
                <a:spcPct val="50000"/>
              </a:spcBef>
              <a:buFontTx/>
              <a:buChar char="•"/>
            </a:pPr>
            <a:r>
              <a:rPr lang="pl-PL" altLang="pl-PL" sz="2800">
                <a:solidFill>
                  <a:schemeClr val="bg1"/>
                </a:solidFill>
              </a:rPr>
              <a:t>Zabawa w Country city w Mrągowie</a:t>
            </a:r>
          </a:p>
          <a:p>
            <a:pPr eaLnBrk="1" hangingPunct="1">
              <a:spcBef>
                <a:spcPct val="50000"/>
              </a:spcBef>
              <a:buFontTx/>
              <a:buChar char="•"/>
            </a:pPr>
            <a:r>
              <a:rPr lang="pl-PL" altLang="pl-PL" sz="2800">
                <a:solidFill>
                  <a:schemeClr val="bg1"/>
                </a:solidFill>
              </a:rPr>
              <a:t>Zwiedzanie Kwatery Hitlera w Kętrzynie </a:t>
            </a:r>
          </a:p>
        </p:txBody>
      </p:sp>
    </p:spTree>
  </p:cSld>
  <p:clrMapOvr>
    <a:masterClrMapping/>
  </p:clrMapOvr>
  <p:transition>
    <p:cover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006"/>
          <p:cNvPicPr>
            <a:picLocks noChangeAspect="1" noChangeArrowheads="1"/>
          </p:cNvPicPr>
          <p:nvPr/>
        </p:nvPicPr>
        <p:blipFill>
          <a:blip r:embed="rId2"/>
          <a:srcRect/>
          <a:stretch>
            <a:fillRect/>
          </a:stretch>
        </p:blipFill>
        <p:spPr bwMode="auto">
          <a:xfrm>
            <a:off x="838200" y="1295400"/>
            <a:ext cx="1609725" cy="1581150"/>
          </a:xfrm>
          <a:prstGeom prst="rect">
            <a:avLst/>
          </a:prstGeom>
          <a:noFill/>
          <a:ln w="9525">
            <a:noFill/>
            <a:miter lim="800000"/>
            <a:headEnd/>
            <a:tailEnd/>
          </a:ln>
        </p:spPr>
      </p:pic>
      <p:sp>
        <p:nvSpPr>
          <p:cNvPr id="44035" name="Text Box 3"/>
          <p:cNvSpPr txBox="1">
            <a:spLocks noChangeArrowheads="1"/>
          </p:cNvSpPr>
          <p:nvPr/>
        </p:nvSpPr>
        <p:spPr bwMode="auto">
          <a:xfrm>
            <a:off x="2667000" y="762000"/>
            <a:ext cx="5562600" cy="4832350"/>
          </a:xfrm>
          <a:prstGeom prst="rect">
            <a:avLst/>
          </a:prstGeom>
          <a:noFill/>
          <a:ln w="9525">
            <a:noFill/>
            <a:miter lim="800000"/>
            <a:headEnd/>
            <a:tailEnd/>
          </a:ln>
        </p:spPr>
        <p:txBody>
          <a:bodyPr>
            <a:spAutoFit/>
          </a:bodyPr>
          <a:lstStyle/>
          <a:p>
            <a:pPr algn="ctr" eaLnBrk="1" hangingPunct="1">
              <a:spcBef>
                <a:spcPct val="50000"/>
              </a:spcBef>
            </a:pPr>
            <a:r>
              <a:rPr lang="pl-PL" altLang="pl-PL" sz="2200">
                <a:solidFill>
                  <a:schemeClr val="bg1"/>
                </a:solidFill>
              </a:rPr>
              <a:t>W maju 2006 roku odwiedziła nas grupa niemieckich uczniów z Dierdorfu. Weekend uczniowie spędzili z rodziną, a w poniedziałek wyruszyliśmy na wycieczkę po Pojezierzu Mazurskim. W drodze zwiedziliśmy Zamek  Krzyżacki w Malborku. Kolejnego dnia płynęliśmy statkiem po Kanale Elbląskim. We wtorek pojechaliśmy do ruin tajnej kwatery Adolfa Hitlera oraz zobaczyliśmy największe jezioro w Polsce- Śniardwy. Ostatniego dnia wycieczki zwiedziliśmy Toruń i skosztowaliśmy toruńskich pierników. Podziwialiśmy staromiejski ratusz, barokowe kamienice, Kościoły i Pomnik Mikołaja Kopernika. Wieczorem zmęczeni ale pełni nowych wrażeń wróciliśmy do Benic.</a:t>
            </a:r>
          </a:p>
        </p:txBody>
      </p:sp>
    </p:spTree>
  </p:cSld>
  <p:clrMapOvr>
    <a:masterClrMapping/>
  </p:clrMapOvr>
  <p:transition>
    <p:cover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5 V – 12 V 2006</a:t>
            </a:r>
            <a:endParaRPr lang="de-DE" smtClean="0">
              <a:ln>
                <a:noFill/>
              </a:ln>
              <a:solidFill>
                <a:schemeClr val="bg1"/>
              </a:solidFill>
              <a:effectLst/>
              <a:latin typeface="Monotype Corsiva" charset="-18"/>
            </a:endParaRPr>
          </a:p>
        </p:txBody>
      </p:sp>
      <p:sp>
        <p:nvSpPr>
          <p:cNvPr id="45059"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45060" name="Picture 5" descr="2006"/>
          <p:cNvPicPr>
            <a:picLocks noChangeAspect="1" noChangeArrowheads="1"/>
          </p:cNvPicPr>
          <p:nvPr/>
        </p:nvPicPr>
        <p:blipFill>
          <a:blip r:embed="rId3"/>
          <a:srcRect/>
          <a:stretch>
            <a:fillRect/>
          </a:stretch>
        </p:blipFill>
        <p:spPr bwMode="auto">
          <a:xfrm>
            <a:off x="685800" y="1371600"/>
            <a:ext cx="7796213" cy="5110163"/>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2006 2"/>
          <p:cNvPicPr>
            <a:picLocks noChangeAspect="1" noChangeArrowheads="1"/>
          </p:cNvPicPr>
          <p:nvPr/>
        </p:nvPicPr>
        <p:blipFill>
          <a:blip r:embed="rId3"/>
          <a:srcRect/>
          <a:stretch>
            <a:fillRect/>
          </a:stretch>
        </p:blipFill>
        <p:spPr bwMode="auto">
          <a:xfrm>
            <a:off x="571472" y="642918"/>
            <a:ext cx="8000219" cy="5238767"/>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2006 4"/>
          <p:cNvPicPr>
            <a:picLocks noChangeAspect="1" noChangeArrowheads="1"/>
          </p:cNvPicPr>
          <p:nvPr/>
        </p:nvPicPr>
        <p:blipFill>
          <a:blip r:embed="rId2"/>
          <a:srcRect/>
          <a:stretch>
            <a:fillRect/>
          </a:stretch>
        </p:blipFill>
        <p:spPr bwMode="auto">
          <a:xfrm>
            <a:off x="2209800" y="304800"/>
            <a:ext cx="4457700" cy="62007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457200" y="762000"/>
            <a:ext cx="8077200" cy="4456113"/>
          </a:xfrm>
          <a:prstGeom prst="rect">
            <a:avLst/>
          </a:prstGeom>
          <a:noFill/>
          <a:ln w="9525">
            <a:noFill/>
            <a:miter lim="800000"/>
            <a:headEnd/>
            <a:tailEnd/>
          </a:ln>
        </p:spPr>
        <p:txBody>
          <a:bodyPr>
            <a:spAutoFit/>
          </a:bodyPr>
          <a:lstStyle/>
          <a:p>
            <a:pPr algn="ctr" eaLnBrk="1" hangingPunct="1">
              <a:spcBef>
                <a:spcPct val="50000"/>
              </a:spcBef>
            </a:pPr>
            <a:r>
              <a:rPr lang="pl-PL" altLang="pl-PL" sz="2800">
                <a:solidFill>
                  <a:schemeClr val="bg1"/>
                </a:solidFill>
              </a:rPr>
              <a:t>Spotkanie w Dierdorfie w dniach 05-12.05.2007r.</a:t>
            </a:r>
          </a:p>
          <a:p>
            <a:pPr eaLnBrk="1" hangingPunct="1">
              <a:spcBef>
                <a:spcPct val="50000"/>
              </a:spcBef>
            </a:pPr>
            <a:r>
              <a:rPr lang="pl-PL" altLang="pl-PL" sz="2600">
                <a:solidFill>
                  <a:schemeClr val="bg1"/>
                </a:solidFill>
              </a:rPr>
              <a:t>Cele szczegółowe:</a:t>
            </a:r>
          </a:p>
          <a:p>
            <a:pPr eaLnBrk="1" hangingPunct="1">
              <a:spcBef>
                <a:spcPct val="50000"/>
              </a:spcBef>
              <a:buFontTx/>
              <a:buChar char="•"/>
            </a:pPr>
            <a:r>
              <a:rPr lang="pl-PL" altLang="pl-PL" sz="2600">
                <a:solidFill>
                  <a:schemeClr val="bg1"/>
                </a:solidFill>
              </a:rPr>
              <a:t>Zwiedzanie miasta Heidelberg oraz Parlamentu Europejskiego  w </a:t>
            </a:r>
            <a:r>
              <a:rPr lang="pl-PL" altLang="pl-PL" sz="2400">
                <a:solidFill>
                  <a:schemeClr val="bg1"/>
                </a:solidFill>
              </a:rPr>
              <a:t>Stra</a:t>
            </a:r>
            <a:r>
              <a:rPr lang="pl-PL" altLang="pl-PL" sz="2400">
                <a:solidFill>
                  <a:schemeClr val="bg1"/>
                </a:solidFill>
                <a:cs typeface="Times New Roman" charset="0"/>
              </a:rPr>
              <a:t>ß</a:t>
            </a:r>
            <a:r>
              <a:rPr lang="pl-PL" altLang="pl-PL" sz="2400">
                <a:solidFill>
                  <a:schemeClr val="bg1"/>
                </a:solidFill>
              </a:rPr>
              <a:t>burgu</a:t>
            </a:r>
          </a:p>
          <a:p>
            <a:pPr eaLnBrk="1" hangingPunct="1">
              <a:spcBef>
                <a:spcPct val="50000"/>
              </a:spcBef>
              <a:buFontTx/>
              <a:buChar char="•"/>
            </a:pPr>
            <a:r>
              <a:rPr lang="pl-PL" altLang="pl-PL" sz="2600">
                <a:solidFill>
                  <a:schemeClr val="bg1"/>
                </a:solidFill>
              </a:rPr>
              <a:t>Pobyt w parku rozrywki Europa Park Rust</a:t>
            </a:r>
          </a:p>
          <a:p>
            <a:pPr eaLnBrk="1" hangingPunct="1">
              <a:spcBef>
                <a:spcPct val="50000"/>
              </a:spcBef>
              <a:buFontTx/>
              <a:buChar char="•"/>
            </a:pPr>
            <a:r>
              <a:rPr lang="pl-PL" altLang="pl-PL" sz="2600">
                <a:solidFill>
                  <a:schemeClr val="bg1"/>
                </a:solidFill>
              </a:rPr>
              <a:t>Wykład nt. historii, geografii i systemu szkolnictwa w Niemczech</a:t>
            </a:r>
          </a:p>
          <a:p>
            <a:pPr eaLnBrk="1" hangingPunct="1">
              <a:spcBef>
                <a:spcPct val="50000"/>
              </a:spcBef>
              <a:buFontTx/>
              <a:buChar char="•"/>
            </a:pPr>
            <a:r>
              <a:rPr lang="pl-PL" altLang="pl-PL" sz="2600">
                <a:solidFill>
                  <a:schemeClr val="bg1"/>
                </a:solidFill>
              </a:rPr>
              <a:t>Zwiedzenie muzeum granicznego ``Point Alfa``</a:t>
            </a:r>
          </a:p>
          <a:p>
            <a:pPr eaLnBrk="1" hangingPunct="1">
              <a:spcBef>
                <a:spcPct val="50000"/>
              </a:spcBef>
              <a:buFontTx/>
              <a:buChar char="•"/>
            </a:pPr>
            <a:r>
              <a:rPr lang="pl-PL" altLang="pl-PL" sz="2600">
                <a:solidFill>
                  <a:schemeClr val="bg1"/>
                </a:solidFill>
              </a:rPr>
              <a:t>Zwiedzanie miasta Bonn</a:t>
            </a:r>
          </a:p>
        </p:txBody>
      </p:sp>
    </p:spTree>
  </p:cSld>
  <p:clrMapOvr>
    <a:masterClrMapping/>
  </p:clrMapOvr>
  <p:transition>
    <p:cover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2007"/>
          <p:cNvPicPr>
            <a:picLocks noChangeAspect="1" noChangeArrowheads="1"/>
          </p:cNvPicPr>
          <p:nvPr/>
        </p:nvPicPr>
        <p:blipFill>
          <a:blip r:embed="rId2"/>
          <a:srcRect/>
          <a:stretch>
            <a:fillRect/>
          </a:stretch>
        </p:blipFill>
        <p:spPr bwMode="auto">
          <a:xfrm>
            <a:off x="838200" y="1371600"/>
            <a:ext cx="1752600" cy="1746250"/>
          </a:xfrm>
          <a:prstGeom prst="rect">
            <a:avLst/>
          </a:prstGeom>
          <a:noFill/>
          <a:ln w="9525">
            <a:noFill/>
            <a:miter lim="800000"/>
            <a:headEnd/>
            <a:tailEnd/>
          </a:ln>
        </p:spPr>
      </p:pic>
      <p:sp>
        <p:nvSpPr>
          <p:cNvPr id="49155" name="Text Box 3"/>
          <p:cNvSpPr txBox="1">
            <a:spLocks noChangeArrowheads="1"/>
          </p:cNvSpPr>
          <p:nvPr/>
        </p:nvSpPr>
        <p:spPr bwMode="auto">
          <a:xfrm>
            <a:off x="2819400" y="838200"/>
            <a:ext cx="5562600" cy="5354638"/>
          </a:xfrm>
          <a:prstGeom prst="rect">
            <a:avLst/>
          </a:prstGeom>
          <a:noFill/>
          <a:ln w="9525">
            <a:noFill/>
            <a:miter lim="800000"/>
            <a:headEnd/>
            <a:tailEnd/>
          </a:ln>
        </p:spPr>
        <p:txBody>
          <a:bodyPr>
            <a:spAutoFit/>
          </a:bodyPr>
          <a:lstStyle/>
          <a:p>
            <a:pPr algn="ctr" eaLnBrk="1" hangingPunct="1">
              <a:spcBef>
                <a:spcPct val="50000"/>
              </a:spcBef>
            </a:pPr>
            <a:r>
              <a:rPr lang="pl-PL" altLang="pl-PL" sz="1900">
                <a:solidFill>
                  <a:schemeClr val="bg1"/>
                </a:solidFill>
              </a:rPr>
              <a:t>W kwietniu 2007 roku  grupa polskich uczniów odbyła kolejna podróż do Dierdorfu. Weekend uczniowie spędzili u rodzin, rankiem w poniedziałek młodzież polsko-niemiecka wyruszyła do Strasburga we Francji. Zwiedziła  przepiękny pałac gotycko-renesansowy  rozbudowywany, z największą na świecie beczka na wino oraz mosty na Neckarze. Młodzież zobaczyła również Parlament Europejski. Wtorkowy dzień spędziliśmy w Europa Parku. Uczniowie zwiedzili greckie świątynie, wzięli udział w podróży do ,,Piraten in Batavia``, zobaczyli kopalnie diamentów, krainę piratów i Wikingów. W środę  uczniowie wzięli udział w zajęciach lekcyjnych. Kolejny dzień uczniowie spędzili wyruszając na wycieczkę do Rasdorf, gdzie zobaczyli muzeum graniczne ,,Point Alpha``. Piątek został przeznaczony na zwiedzanie Bonn-byłej stolicy RFN.Uczniowie zwiedzili również słynną Bazylikę Św. Marcina. Późnym popołudniem młodzież spotkała się na tradycyjnym już pożegnalnym grilu. Sobotni poranek przyniósł wszystkim wiele łez. Nadszedł dzień wyjazdu. </a:t>
            </a:r>
          </a:p>
        </p:txBody>
      </p:sp>
    </p:spTree>
  </p:cSld>
  <p:clrMapOvr>
    <a:masterClrMapping/>
  </p:clrMapOvr>
  <p:transition>
    <p:cover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5 V – 12 V 2007</a:t>
            </a:r>
            <a:endParaRPr lang="de-DE" smtClean="0">
              <a:ln>
                <a:noFill/>
              </a:ln>
              <a:solidFill>
                <a:schemeClr val="bg1"/>
              </a:solidFill>
              <a:effectLst/>
              <a:latin typeface="Monotype Corsiva" charset="-18"/>
            </a:endParaRPr>
          </a:p>
        </p:txBody>
      </p:sp>
      <p:sp>
        <p:nvSpPr>
          <p:cNvPr id="50179"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50180" name="Picture 4" descr="Scannen0016"/>
          <p:cNvPicPr>
            <a:picLocks noChangeAspect="1" noChangeArrowheads="1"/>
          </p:cNvPicPr>
          <p:nvPr/>
        </p:nvPicPr>
        <p:blipFill>
          <a:blip r:embed="rId3"/>
          <a:srcRect/>
          <a:stretch>
            <a:fillRect/>
          </a:stretch>
        </p:blipFill>
        <p:spPr bwMode="auto">
          <a:xfrm>
            <a:off x="685800" y="1447800"/>
            <a:ext cx="3151188" cy="4876800"/>
          </a:xfrm>
          <a:prstGeom prst="rect">
            <a:avLst/>
          </a:prstGeom>
          <a:noFill/>
          <a:ln w="9525">
            <a:noFill/>
            <a:miter lim="800000"/>
            <a:headEnd/>
            <a:tailEnd/>
          </a:ln>
        </p:spPr>
      </p:pic>
      <p:pic>
        <p:nvPicPr>
          <p:cNvPr id="50181" name="Picture 5" descr="Scannen0017"/>
          <p:cNvPicPr>
            <a:picLocks noChangeAspect="1" noChangeArrowheads="1"/>
          </p:cNvPicPr>
          <p:nvPr/>
        </p:nvPicPr>
        <p:blipFill>
          <a:blip r:embed="rId4"/>
          <a:srcRect/>
          <a:stretch>
            <a:fillRect/>
          </a:stretch>
        </p:blipFill>
        <p:spPr bwMode="auto">
          <a:xfrm>
            <a:off x="4953000" y="1447800"/>
            <a:ext cx="3405188" cy="489743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2007 1"/>
          <p:cNvPicPr>
            <a:picLocks noChangeAspect="1" noChangeArrowheads="1"/>
          </p:cNvPicPr>
          <p:nvPr/>
        </p:nvPicPr>
        <p:blipFill>
          <a:blip r:embed="rId2"/>
          <a:srcRect/>
          <a:stretch>
            <a:fillRect/>
          </a:stretch>
        </p:blipFill>
        <p:spPr bwMode="auto">
          <a:xfrm>
            <a:off x="762000" y="381000"/>
            <a:ext cx="7620000" cy="60674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mtClean="0">
                <a:ln>
                  <a:noFill/>
                </a:ln>
                <a:solidFill>
                  <a:schemeClr val="bg1"/>
                </a:solidFill>
                <a:effectLst/>
              </a:rPr>
              <a:t>Dyrektorzy wspierający wymianę</a:t>
            </a:r>
            <a:endParaRPr lang="de-DE" smtClean="0">
              <a:ln>
                <a:noFill/>
              </a:ln>
              <a:solidFill>
                <a:schemeClr val="bg1"/>
              </a:solidFill>
              <a:effectLst/>
            </a:endParaRPr>
          </a:p>
        </p:txBody>
      </p:sp>
      <p:sp>
        <p:nvSpPr>
          <p:cNvPr id="6147" name="Rectangle 4"/>
          <p:cNvSpPr>
            <a:spLocks noGrp="1"/>
          </p:cNvSpPr>
          <p:nvPr>
            <p:ph type="body" sz="half" idx="1"/>
          </p:nvPr>
        </p:nvSpPr>
        <p:spPr>
          <a:xfrm>
            <a:off x="457200" y="1447800"/>
            <a:ext cx="4038600" cy="4678363"/>
          </a:xfrm>
        </p:spPr>
        <p:txBody>
          <a:bodyPr/>
          <a:lstStyle/>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r>
              <a:rPr lang="pl-PL" altLang="pl-PL" sz="2200" smtClean="0">
                <a:solidFill>
                  <a:schemeClr val="bg1"/>
                </a:solidFill>
              </a:rPr>
              <a:t>            Halina Woźniak</a:t>
            </a:r>
          </a:p>
          <a:p>
            <a:pPr>
              <a:buFont typeface="Wingdings 2" pitchFamily="18" charset="2"/>
              <a:buNone/>
            </a:pPr>
            <a:r>
              <a:rPr lang="pl-PL" altLang="pl-PL" sz="2200" smtClean="0">
                <a:solidFill>
                  <a:schemeClr val="bg1"/>
                </a:solidFill>
              </a:rPr>
              <a:t>      ( od 1999 do 2004 roku)</a:t>
            </a:r>
            <a:endParaRPr lang="de-DE" altLang="pl-PL" sz="2200" smtClean="0">
              <a:solidFill>
                <a:schemeClr val="bg1"/>
              </a:solidFill>
            </a:endParaRPr>
          </a:p>
        </p:txBody>
      </p:sp>
      <p:sp>
        <p:nvSpPr>
          <p:cNvPr id="6148" name="Rectangle 5"/>
          <p:cNvSpPr>
            <a:spLocks noGrp="1"/>
          </p:cNvSpPr>
          <p:nvPr>
            <p:ph type="body" sz="half" idx="2"/>
          </p:nvPr>
        </p:nvSpPr>
        <p:spPr>
          <a:xfrm>
            <a:off x="4648200" y="1447800"/>
            <a:ext cx="4038600" cy="4678363"/>
          </a:xfrm>
        </p:spPr>
        <p:txBody>
          <a:bodyPr/>
          <a:lstStyle/>
          <a:p>
            <a:pPr>
              <a:buFont typeface="Wingdings 2" pitchFamily="18" charset="2"/>
              <a:buNone/>
            </a:pPr>
            <a:endParaRPr lang="pl-PL" altLang="pl-PL" sz="2200" smtClean="0"/>
          </a:p>
          <a:p>
            <a:endParaRPr lang="de-DE" altLang="pl-PL" sz="2200" smtClean="0"/>
          </a:p>
        </p:txBody>
      </p:sp>
      <p:pic>
        <p:nvPicPr>
          <p:cNvPr id="6149" name="Picture 7" descr="]"/>
          <p:cNvPicPr>
            <a:picLocks noChangeAspect="1" noChangeArrowheads="1"/>
          </p:cNvPicPr>
          <p:nvPr/>
        </p:nvPicPr>
        <p:blipFill>
          <a:blip r:embed="rId3"/>
          <a:srcRect/>
          <a:stretch>
            <a:fillRect/>
          </a:stretch>
        </p:blipFill>
        <p:spPr bwMode="auto">
          <a:xfrm>
            <a:off x="4643438" y="1484313"/>
            <a:ext cx="3127375" cy="460851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2007 2"/>
          <p:cNvPicPr>
            <a:picLocks noChangeAspect="1" noChangeArrowheads="1"/>
          </p:cNvPicPr>
          <p:nvPr/>
        </p:nvPicPr>
        <p:blipFill>
          <a:blip r:embed="rId2"/>
          <a:srcRect/>
          <a:stretch>
            <a:fillRect/>
          </a:stretch>
        </p:blipFill>
        <p:spPr bwMode="auto">
          <a:xfrm>
            <a:off x="609600" y="381000"/>
            <a:ext cx="8001000" cy="6034088"/>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685800" y="914400"/>
            <a:ext cx="7772400" cy="4183063"/>
          </a:xfrm>
          <a:prstGeom prst="rect">
            <a:avLst/>
          </a:prstGeom>
          <a:noFill/>
          <a:ln w="9525">
            <a:noFill/>
            <a:miter lim="800000"/>
            <a:headEnd/>
            <a:tailEnd/>
          </a:ln>
        </p:spPr>
        <p:txBody>
          <a:bodyPr>
            <a:spAutoFit/>
          </a:bodyPr>
          <a:lstStyle/>
          <a:p>
            <a:pPr algn="ctr" eaLnBrk="1" hangingPunct="1">
              <a:spcBef>
                <a:spcPct val="50000"/>
              </a:spcBef>
            </a:pPr>
            <a:r>
              <a:rPr lang="pl-PL" altLang="pl-PL" sz="3000">
                <a:solidFill>
                  <a:schemeClr val="bg1"/>
                </a:solidFill>
              </a:rPr>
              <a:t>Spotkanie w Benicach w dniach 03-10.05.2008r.</a:t>
            </a:r>
          </a:p>
          <a:p>
            <a:pPr eaLnBrk="1" hangingPunct="1">
              <a:spcBef>
                <a:spcPct val="50000"/>
              </a:spcBef>
            </a:pPr>
            <a:r>
              <a:rPr lang="pl-PL" altLang="pl-PL" sz="2800">
                <a:solidFill>
                  <a:schemeClr val="bg1"/>
                </a:solidFill>
              </a:rPr>
              <a:t>Cele szczegółowe:</a:t>
            </a:r>
          </a:p>
          <a:p>
            <a:pPr eaLnBrk="1" hangingPunct="1">
              <a:spcBef>
                <a:spcPct val="50000"/>
              </a:spcBef>
              <a:buFontTx/>
              <a:buChar char="•"/>
            </a:pPr>
            <a:r>
              <a:rPr lang="pl-PL" altLang="pl-PL" sz="2800">
                <a:solidFill>
                  <a:schemeClr val="bg1"/>
                </a:solidFill>
              </a:rPr>
              <a:t>Wyjazd  na Pojezierze Mazurskie </a:t>
            </a:r>
          </a:p>
          <a:p>
            <a:pPr eaLnBrk="1" hangingPunct="1">
              <a:spcBef>
                <a:spcPct val="50000"/>
              </a:spcBef>
              <a:buFontTx/>
              <a:buChar char="•"/>
            </a:pPr>
            <a:r>
              <a:rPr lang="pl-PL" altLang="pl-PL" sz="2800">
                <a:solidFill>
                  <a:schemeClr val="bg1"/>
                </a:solidFill>
              </a:rPr>
              <a:t>Zwiedzanie Malborka, Elbląga, Olsztyna i Torunia</a:t>
            </a:r>
          </a:p>
          <a:p>
            <a:pPr eaLnBrk="1" hangingPunct="1">
              <a:spcBef>
                <a:spcPct val="50000"/>
              </a:spcBef>
              <a:buFontTx/>
              <a:buChar char="•"/>
            </a:pPr>
            <a:r>
              <a:rPr lang="pl-PL" altLang="pl-PL" sz="2800">
                <a:solidFill>
                  <a:schemeClr val="bg1"/>
                </a:solidFill>
              </a:rPr>
              <a:t>Udział w uroczystości 10-lecia wymiany młodzieżowej           Benice-Dierdorf</a:t>
            </a:r>
          </a:p>
          <a:p>
            <a:pPr eaLnBrk="1" hangingPunct="1">
              <a:spcBef>
                <a:spcPct val="50000"/>
              </a:spcBef>
            </a:pPr>
            <a:endParaRPr lang="pl-PL" altLang="pl-PL" sz="2800">
              <a:solidFill>
                <a:schemeClr val="bg1"/>
              </a:solidFill>
            </a:endParaRPr>
          </a:p>
        </p:txBody>
      </p:sp>
    </p:spTree>
  </p:cSld>
  <p:clrMapOvr>
    <a:masterClrMapping/>
  </p:clrMapOvr>
  <p:transition>
    <p:cover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514600" y="990600"/>
            <a:ext cx="5715000" cy="366713"/>
          </a:xfrm>
          <a:prstGeom prst="rect">
            <a:avLst/>
          </a:prstGeom>
          <a:noFill/>
          <a:ln w="9525">
            <a:noFill/>
            <a:miter lim="800000"/>
            <a:headEnd/>
            <a:tailEnd/>
          </a:ln>
        </p:spPr>
        <p:txBody>
          <a:bodyPr>
            <a:spAutoFit/>
          </a:bodyPr>
          <a:lstStyle/>
          <a:p>
            <a:pPr eaLnBrk="1" hangingPunct="1">
              <a:spcBef>
                <a:spcPct val="50000"/>
              </a:spcBef>
            </a:pPr>
            <a:r>
              <a:rPr lang="pl-PL" altLang="pl-PL">
                <a:solidFill>
                  <a:schemeClr val="bg1"/>
                </a:solidFill>
              </a:rPr>
              <a:t> </a:t>
            </a:r>
          </a:p>
        </p:txBody>
      </p:sp>
      <p:sp>
        <p:nvSpPr>
          <p:cNvPr id="54275" name="Text Box 3"/>
          <p:cNvSpPr txBox="1">
            <a:spLocks noChangeArrowheads="1"/>
          </p:cNvSpPr>
          <p:nvPr/>
        </p:nvSpPr>
        <p:spPr bwMode="auto">
          <a:xfrm>
            <a:off x="1981200" y="685800"/>
            <a:ext cx="6553200" cy="5035550"/>
          </a:xfrm>
          <a:prstGeom prst="rect">
            <a:avLst/>
          </a:prstGeom>
          <a:noFill/>
          <a:ln w="9525">
            <a:noFill/>
            <a:miter lim="800000"/>
            <a:headEnd/>
            <a:tailEnd/>
          </a:ln>
        </p:spPr>
        <p:txBody>
          <a:bodyPr>
            <a:spAutoFit/>
          </a:bodyPr>
          <a:lstStyle/>
          <a:p>
            <a:pPr algn="ctr" eaLnBrk="1" hangingPunct="1">
              <a:spcBef>
                <a:spcPct val="50000"/>
              </a:spcBef>
            </a:pPr>
            <a:r>
              <a:rPr lang="pl-PL" altLang="pl-PL">
                <a:solidFill>
                  <a:schemeClr val="bg1"/>
                </a:solidFill>
              </a:rPr>
              <a:t>W maju 2008 roku do Benickiej szkoły przybyła grupa młodzieży z Niemiec i Belgii. Niedziele uczniowie i opiekunowie spędzili u polskich rodzin. W poniedziałek uczniowie wyruszyli na czterodniową wycieczkę na Pojezierze Mazurskie.W drodze do Elbląga zwiedzili Toruń. Gdy dojechaliśmy do Elbląga zwiedziliśmy Bramę Targową i Kościół Mariacki. Kolejnego dnia uczniowie płynęli statkiem po Kanale Elbląskim.Po południu uczniowie dojechali do Olsztyna- stolicy Warmii i Mazur.W środę grupa pojechała do ruin tajnej kwatery Adolfa Hitlera, która znajduje się w samym sercu Mazur. W drodze powrotnej do Olsztyna uczniowie zobaczyli Mikołajki oraz przepiękny kościół w Świętej Lipce, w którym mieli okazje uczestniczyć w koncercie organowym. Następnego dnia zwiedzili, zamek Krzyżacki w Malborku. W piątek pani dyrektor Sabina Rybakowska złożyła na ręce koordynatorów wymiany podziękowanie za dziesięcioletnią współprace miedzy zaprzyjaźnionymi szkołami. Po uroczystości uczniowie pracowali nad projektem plastycznym. Po południu uczniowie, nauczyciele, biorący udział w wymianie oraz rodzice spotkali się w Zdunach nad stawem, by milo spędzić ostatnie wspólne chwile. W sobotę rano pożegnaliśmy się z naszymi zagranicznymi znajomymi. </a:t>
            </a:r>
          </a:p>
        </p:txBody>
      </p:sp>
      <p:pic>
        <p:nvPicPr>
          <p:cNvPr id="54276" name="Picture 4" descr="2008"/>
          <p:cNvPicPr>
            <a:picLocks noChangeAspect="1" noChangeArrowheads="1"/>
          </p:cNvPicPr>
          <p:nvPr/>
        </p:nvPicPr>
        <p:blipFill>
          <a:blip r:embed="rId2"/>
          <a:srcRect/>
          <a:stretch>
            <a:fillRect/>
          </a:stretch>
        </p:blipFill>
        <p:spPr bwMode="auto">
          <a:xfrm>
            <a:off x="304800" y="1219200"/>
            <a:ext cx="1735138" cy="17526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p:cNvSpPr>
          <p:nvPr>
            <p:ph type="title" idx="4294967295"/>
          </p:nvPr>
        </p:nvSpPr>
        <p:spPr bwMode="auto">
          <a:xfrm>
            <a:off x="304800" y="152400"/>
            <a:ext cx="8229600" cy="1219200"/>
          </a:xfrm>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3 IV – 10 IV 2008</a:t>
            </a:r>
            <a:endParaRPr lang="de-DE" smtClean="0">
              <a:ln>
                <a:noFill/>
              </a:ln>
              <a:solidFill>
                <a:schemeClr val="bg1"/>
              </a:solidFill>
              <a:effectLst/>
              <a:latin typeface="Monotype Corsiva" charset="-18"/>
            </a:endParaRPr>
          </a:p>
        </p:txBody>
      </p:sp>
      <p:pic>
        <p:nvPicPr>
          <p:cNvPr id="55299" name="Picture 4" descr="Scannen0020"/>
          <p:cNvPicPr>
            <a:picLocks noChangeAspect="1" noChangeArrowheads="1"/>
          </p:cNvPicPr>
          <p:nvPr/>
        </p:nvPicPr>
        <p:blipFill>
          <a:blip r:embed="rId3"/>
          <a:srcRect/>
          <a:stretch>
            <a:fillRect/>
          </a:stretch>
        </p:blipFill>
        <p:spPr bwMode="auto">
          <a:xfrm>
            <a:off x="838200" y="1371600"/>
            <a:ext cx="7129463" cy="46259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8418"/>
                                        </p:tgtEl>
                                        <p:attrNameLst>
                                          <p:attrName>style.visibility</p:attrName>
                                        </p:attrNameLst>
                                      </p:cBhvr>
                                      <p:to>
                                        <p:strVal val="visible"/>
                                      </p:to>
                                    </p:set>
                                    <p:anim calcmode="lin" valueType="num">
                                      <p:cBhvr>
                                        <p:cTn id="7" dur="2000" fill="hold"/>
                                        <p:tgtEl>
                                          <p:spTgt spid="188418"/>
                                        </p:tgtEl>
                                        <p:attrNameLst>
                                          <p:attrName>ppt_w</p:attrName>
                                        </p:attrNameLst>
                                      </p:cBhvr>
                                      <p:tavLst>
                                        <p:tav tm="0">
                                          <p:val>
                                            <p:strVal val="#ppt_w*2.5"/>
                                          </p:val>
                                        </p:tav>
                                        <p:tav tm="100000">
                                          <p:val>
                                            <p:strVal val="#ppt_w"/>
                                          </p:val>
                                        </p:tav>
                                      </p:tavLst>
                                    </p:anim>
                                    <p:anim calcmode="lin" valueType="num">
                                      <p:cBhvr>
                                        <p:cTn id="8" dur="2000" fill="hold"/>
                                        <p:tgtEl>
                                          <p:spTgt spid="188418"/>
                                        </p:tgtEl>
                                        <p:attrNameLst>
                                          <p:attrName>ppt_h</p:attrName>
                                        </p:attrNameLst>
                                      </p:cBhvr>
                                      <p:tavLst>
                                        <p:tav tm="0">
                                          <p:val>
                                            <p:strVal val="#ppt_h"/>
                                          </p:val>
                                        </p:tav>
                                        <p:tav tm="100000">
                                          <p:val>
                                            <p:strVal val="#ppt_h"/>
                                          </p:val>
                                        </p:tav>
                                      </p:tavLst>
                                    </p:anim>
                                    <p:anim calcmode="lin" valueType="num">
                                      <p:cBhvr>
                                        <p:cTn id="9" dur="2000" fill="hold"/>
                                        <p:tgtEl>
                                          <p:spTgt spid="188418"/>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88418"/>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685800" y="762000"/>
            <a:ext cx="7772400" cy="3749675"/>
          </a:xfrm>
          <a:prstGeom prst="rect">
            <a:avLst/>
          </a:prstGeom>
          <a:noFill/>
          <a:ln w="9525">
            <a:noFill/>
            <a:miter lim="800000"/>
            <a:headEnd/>
            <a:tailEnd/>
          </a:ln>
        </p:spPr>
        <p:txBody>
          <a:bodyPr>
            <a:spAutoFit/>
          </a:bodyPr>
          <a:lstStyle/>
          <a:p>
            <a:pPr algn="ctr" eaLnBrk="1" hangingPunct="1">
              <a:spcBef>
                <a:spcPct val="50000"/>
              </a:spcBef>
            </a:pPr>
            <a:r>
              <a:rPr lang="pl-PL" altLang="pl-PL" sz="3000">
                <a:solidFill>
                  <a:schemeClr val="bg1"/>
                </a:solidFill>
              </a:rPr>
              <a:t>Spotkanie w Niemczech w dniach 23-30.04.2009r.</a:t>
            </a:r>
          </a:p>
          <a:p>
            <a:pPr eaLnBrk="1" hangingPunct="1">
              <a:spcBef>
                <a:spcPct val="50000"/>
              </a:spcBef>
            </a:pPr>
            <a:r>
              <a:rPr lang="pl-PL" altLang="pl-PL" sz="3000">
                <a:solidFill>
                  <a:schemeClr val="bg1"/>
                </a:solidFill>
              </a:rPr>
              <a:t>Cele szczegółowe:</a:t>
            </a:r>
          </a:p>
          <a:p>
            <a:pPr eaLnBrk="1" hangingPunct="1">
              <a:spcBef>
                <a:spcPct val="50000"/>
              </a:spcBef>
              <a:buFontTx/>
              <a:buChar char="•"/>
            </a:pPr>
            <a:r>
              <a:rPr lang="pl-PL" altLang="pl-PL" sz="3000">
                <a:solidFill>
                  <a:schemeClr val="bg1"/>
                </a:solidFill>
              </a:rPr>
              <a:t>Zwiedzanie miasta Heidelberg, Stra</a:t>
            </a:r>
            <a:r>
              <a:rPr lang="pl-PL" altLang="pl-PL" sz="3000">
                <a:solidFill>
                  <a:schemeClr val="bg1"/>
                </a:solidFill>
                <a:cs typeface="Times New Roman" charset="0"/>
              </a:rPr>
              <a:t>ß</a:t>
            </a:r>
            <a:r>
              <a:rPr lang="pl-PL" altLang="pl-PL" sz="3000">
                <a:solidFill>
                  <a:schemeClr val="bg1"/>
                </a:solidFill>
              </a:rPr>
              <a:t>burg</a:t>
            </a:r>
          </a:p>
          <a:p>
            <a:pPr eaLnBrk="1" hangingPunct="1">
              <a:spcBef>
                <a:spcPct val="50000"/>
              </a:spcBef>
              <a:buFontTx/>
              <a:buChar char="•"/>
            </a:pPr>
            <a:r>
              <a:rPr lang="pl-PL" altLang="pl-PL" sz="3000">
                <a:solidFill>
                  <a:schemeClr val="bg1"/>
                </a:solidFill>
              </a:rPr>
              <a:t>Zwiedzanie muzeum techniki w Speyer</a:t>
            </a:r>
          </a:p>
          <a:p>
            <a:pPr eaLnBrk="1" hangingPunct="1">
              <a:spcBef>
                <a:spcPct val="50000"/>
              </a:spcBef>
              <a:buFontTx/>
              <a:buChar char="•"/>
            </a:pPr>
            <a:r>
              <a:rPr lang="pl-PL" altLang="pl-PL" sz="3000">
                <a:solidFill>
                  <a:schemeClr val="bg1"/>
                </a:solidFill>
              </a:rPr>
              <a:t>Wizyta w Landtagu w mieście Mainz i zwiedzanie muzeum Guttenberga</a:t>
            </a:r>
          </a:p>
        </p:txBody>
      </p:sp>
    </p:spTree>
  </p:cSld>
  <p:clrMapOvr>
    <a:masterClrMapping/>
  </p:clrMapOvr>
  <p:transition>
    <p:cover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362200" y="609600"/>
            <a:ext cx="6477000" cy="244475"/>
          </a:xfrm>
          <a:prstGeom prst="rect">
            <a:avLst/>
          </a:prstGeom>
          <a:noFill/>
          <a:ln w="9525">
            <a:noFill/>
            <a:miter lim="800000"/>
            <a:headEnd/>
            <a:tailEnd/>
          </a:ln>
        </p:spPr>
        <p:txBody>
          <a:bodyPr>
            <a:spAutoFit/>
          </a:bodyPr>
          <a:lstStyle/>
          <a:p>
            <a:pPr eaLnBrk="1" hangingPunct="1">
              <a:spcBef>
                <a:spcPct val="50000"/>
              </a:spcBef>
            </a:pPr>
            <a:endParaRPr lang="pl-PL" altLang="pl-PL" sz="1000"/>
          </a:p>
        </p:txBody>
      </p:sp>
      <p:pic>
        <p:nvPicPr>
          <p:cNvPr id="57347" name="Picture 3" descr="2009"/>
          <p:cNvPicPr>
            <a:picLocks noChangeAspect="1" noChangeArrowheads="1"/>
          </p:cNvPicPr>
          <p:nvPr/>
        </p:nvPicPr>
        <p:blipFill>
          <a:blip r:embed="rId2"/>
          <a:srcRect/>
          <a:stretch>
            <a:fillRect/>
          </a:stretch>
        </p:blipFill>
        <p:spPr bwMode="auto">
          <a:xfrm>
            <a:off x="609600" y="1066800"/>
            <a:ext cx="1752600" cy="1752600"/>
          </a:xfrm>
          <a:prstGeom prst="rect">
            <a:avLst/>
          </a:prstGeom>
          <a:noFill/>
          <a:ln w="9525">
            <a:noFill/>
            <a:miter lim="800000"/>
            <a:headEnd/>
            <a:tailEnd/>
          </a:ln>
        </p:spPr>
      </p:pic>
      <p:sp>
        <p:nvSpPr>
          <p:cNvPr id="57348" name="Rectangle 4"/>
          <p:cNvSpPr>
            <a:spLocks noChangeArrowheads="1"/>
          </p:cNvSpPr>
          <p:nvPr/>
        </p:nvSpPr>
        <p:spPr bwMode="auto">
          <a:xfrm>
            <a:off x="2590800" y="609600"/>
            <a:ext cx="5943600" cy="5273675"/>
          </a:xfrm>
          <a:prstGeom prst="rect">
            <a:avLst/>
          </a:prstGeom>
          <a:noFill/>
          <a:ln w="9525">
            <a:noFill/>
            <a:miter lim="800000"/>
            <a:headEnd/>
            <a:tailEnd/>
          </a:ln>
        </p:spPr>
        <p:txBody>
          <a:bodyPr>
            <a:spAutoFit/>
          </a:bodyPr>
          <a:lstStyle/>
          <a:p>
            <a:pPr algn="ctr" eaLnBrk="1" hangingPunct="1"/>
            <a:r>
              <a:rPr lang="pl-PL" altLang="pl-PL" sz="2000">
                <a:solidFill>
                  <a:schemeClr val="bg1"/>
                </a:solidFill>
              </a:rPr>
              <a:t>W  kwietniu 2009 roku odbyła się kolejna wycieczka do Dierdorfu. Gdy byliśmy już na miejscu, zostaliśmy rozdzieleni  do niemieckich rodzin. Następnego dnia wyruszyliśmy na dwudniowa wycieczkę. Po dwugodzinnej jeździe zatrzymaliśmy się aby zwiedzić muzea. Chłopcy udali się do Muzeum Techniki, a dziewczyny zaś poszły zwiedzić Muzeum Świata Podwodnego. Ruszyliśmy w dalszą drogę , noc spędziliśmy w Tipidorf Rust. Kolejny dzień spędziliśmy w Parku Rozrywki. Niedziele uczniowie spędzili u rodzin. Następnego dnia pojechaliśmy do Heilburga, gdzie wzięliśmy udział w spływie kajakami. We wtorek odbyliśmy wycieczkę do Mainz. Zwiedziliśmy Landtag, kościół św.Piotra oraz Muzeum Guttenberga. Następny dzień spędziliśmy wraz z niemieckimi uczniami w szkole. Braliśmy udział w zajęciach lekcyjnych. Po zakończonych lekcjach udaliśmy się na kręgle. Wieczorem spędziliśmy miło czas na pożegnalnym grilu. W czwartek rano zrobiliśmy ostanie  wspólne zdjęcie i powrót do domu.</a:t>
            </a:r>
          </a:p>
        </p:txBody>
      </p:sp>
    </p:spTree>
  </p:cSld>
  <p:clrMapOvr>
    <a:masterClrMapping/>
  </p:clrMapOvr>
  <p:transition>
    <p:cover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lgn="ctr">
              <a:defRPr/>
            </a:pPr>
            <a:r>
              <a:rPr lang="pl-PL" smtClean="0">
                <a:ln>
                  <a:noFill/>
                </a:ln>
                <a:solidFill>
                  <a:schemeClr val="bg1"/>
                </a:solidFill>
                <a:effectLst/>
                <a:latin typeface="Monotype Corsiva" charset="-18"/>
              </a:rPr>
              <a:t>23 – 30 IV 2009</a:t>
            </a:r>
            <a:endParaRPr lang="de-DE" smtClean="0">
              <a:ln>
                <a:noFill/>
              </a:ln>
              <a:solidFill>
                <a:schemeClr val="bg1"/>
              </a:solidFill>
              <a:effectLst/>
              <a:latin typeface="Monotype Corsiva" charset="-18"/>
            </a:endParaRPr>
          </a:p>
        </p:txBody>
      </p:sp>
      <p:sp>
        <p:nvSpPr>
          <p:cNvPr id="58371" name="Rectangle 3"/>
          <p:cNvSpPr>
            <a:spLocks noGrp="1"/>
          </p:cNvSpPr>
          <p:nvPr>
            <p:ph type="body" idx="1"/>
          </p:nvPr>
        </p:nvSpPr>
        <p:spPr>
          <a:xfrm>
            <a:off x="457200" y="1447800"/>
            <a:ext cx="8229600" cy="4678363"/>
          </a:xfrm>
        </p:spPr>
        <p:txBody>
          <a:bodyPr/>
          <a:lstStyle/>
          <a:p>
            <a:endParaRPr lang="de-DE" altLang="pl-PL" smtClean="0">
              <a:solidFill>
                <a:schemeClr val="bg1"/>
              </a:solidFill>
            </a:endParaRPr>
          </a:p>
        </p:txBody>
      </p:sp>
      <p:pic>
        <p:nvPicPr>
          <p:cNvPr id="58372" name="Picture 4" descr="Scannen0019"/>
          <p:cNvPicPr>
            <a:picLocks noChangeAspect="1" noChangeArrowheads="1"/>
          </p:cNvPicPr>
          <p:nvPr/>
        </p:nvPicPr>
        <p:blipFill>
          <a:blip r:embed="rId3"/>
          <a:srcRect/>
          <a:stretch>
            <a:fillRect/>
          </a:stretch>
        </p:blipFill>
        <p:spPr bwMode="auto">
          <a:xfrm>
            <a:off x="971550" y="1484313"/>
            <a:ext cx="7058025" cy="46323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Scannen0018"/>
          <p:cNvPicPr>
            <a:picLocks noChangeAspect="1" noChangeArrowheads="1"/>
          </p:cNvPicPr>
          <p:nvPr/>
        </p:nvPicPr>
        <p:blipFill>
          <a:blip r:embed="rId3"/>
          <a:srcRect/>
          <a:stretch>
            <a:fillRect/>
          </a:stretch>
        </p:blipFill>
        <p:spPr bwMode="auto">
          <a:xfrm>
            <a:off x="755650" y="836613"/>
            <a:ext cx="7777163" cy="5164137"/>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685800" y="914400"/>
            <a:ext cx="7772400" cy="3140075"/>
          </a:xfrm>
          <a:prstGeom prst="rect">
            <a:avLst/>
          </a:prstGeom>
          <a:noFill/>
          <a:ln w="9525">
            <a:noFill/>
            <a:miter lim="800000"/>
            <a:headEnd/>
            <a:tailEnd/>
          </a:ln>
        </p:spPr>
        <p:txBody>
          <a:bodyPr>
            <a:spAutoFit/>
          </a:bodyPr>
          <a:lstStyle/>
          <a:p>
            <a:pPr algn="ctr" eaLnBrk="1" hangingPunct="1">
              <a:spcBef>
                <a:spcPct val="50000"/>
              </a:spcBef>
            </a:pPr>
            <a:r>
              <a:rPr lang="pl-PL" altLang="pl-PL" sz="3000">
                <a:solidFill>
                  <a:schemeClr val="bg1"/>
                </a:solidFill>
              </a:rPr>
              <a:t>Spotkanie w Benicach w dniach 04-11.05.2010r.</a:t>
            </a:r>
          </a:p>
          <a:p>
            <a:pPr eaLnBrk="1" hangingPunct="1">
              <a:spcBef>
                <a:spcPct val="50000"/>
              </a:spcBef>
            </a:pPr>
            <a:r>
              <a:rPr lang="pl-PL" altLang="pl-PL" sz="2800">
                <a:solidFill>
                  <a:schemeClr val="bg1"/>
                </a:solidFill>
              </a:rPr>
              <a:t>Cele szczegółowe:</a:t>
            </a:r>
          </a:p>
          <a:p>
            <a:pPr eaLnBrk="1" hangingPunct="1">
              <a:buFont typeface="Arial" charset="0"/>
              <a:buChar char="•"/>
            </a:pPr>
            <a:r>
              <a:rPr lang="pl-PL" altLang="pl-PL" sz="2800">
                <a:solidFill>
                  <a:schemeClr val="bg1"/>
                </a:solidFill>
              </a:rPr>
              <a:t>Zwiedzanie Torunia</a:t>
            </a:r>
          </a:p>
          <a:p>
            <a:pPr eaLnBrk="1" hangingPunct="1">
              <a:buFont typeface="Arial" charset="0"/>
              <a:buChar char="•"/>
            </a:pPr>
            <a:r>
              <a:rPr lang="pl-PL" altLang="pl-PL" sz="2800">
                <a:solidFill>
                  <a:schemeClr val="bg1"/>
                </a:solidFill>
              </a:rPr>
              <a:t>Wizyta w Interaktywnym Muzeum Piernika</a:t>
            </a:r>
          </a:p>
          <a:p>
            <a:pPr eaLnBrk="1" hangingPunct="1">
              <a:buFont typeface="Arial" charset="0"/>
              <a:buChar char="•"/>
            </a:pPr>
            <a:r>
              <a:rPr lang="pl-PL" altLang="pl-PL" sz="2800">
                <a:solidFill>
                  <a:schemeClr val="bg1"/>
                </a:solidFill>
              </a:rPr>
              <a:t>Zwiedzanie Trójmiasta</a:t>
            </a:r>
          </a:p>
          <a:p>
            <a:pPr eaLnBrk="1" hangingPunct="1">
              <a:spcBef>
                <a:spcPct val="50000"/>
              </a:spcBef>
            </a:pPr>
            <a:endParaRPr lang="pl-PL" altLang="pl-PL" sz="2800">
              <a:solidFill>
                <a:schemeClr val="bg1"/>
              </a:solidFill>
            </a:endParaRPr>
          </a:p>
        </p:txBody>
      </p:sp>
      <p:sp>
        <p:nvSpPr>
          <p:cNvPr id="60419" name="Symbol zastępczy zawartości 1"/>
          <p:cNvSpPr>
            <a:spLocks noGrp="1"/>
          </p:cNvSpPr>
          <p:nvPr>
            <p:ph sz="half" idx="1"/>
          </p:nvPr>
        </p:nvSpPr>
        <p:spPr>
          <a:xfrm>
            <a:off x="457200" y="1524000"/>
            <a:ext cx="4059238" cy="4572000"/>
          </a:xfrm>
        </p:spPr>
        <p:txBody>
          <a:bodyPr/>
          <a:lstStyle/>
          <a:p>
            <a:endParaRPr lang="pl-PL" smtClean="0"/>
          </a:p>
        </p:txBody>
      </p:sp>
      <p:sp>
        <p:nvSpPr>
          <p:cNvPr id="60420" name="Symbol zastępczy zawartości 2"/>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txBox="1">
            <a:spLocks/>
          </p:cNvSpPr>
          <p:nvPr/>
        </p:nvSpPr>
        <p:spPr>
          <a:xfrm>
            <a:off x="323850" y="2708275"/>
            <a:ext cx="8610600" cy="4967288"/>
          </a:xfrm>
          <a:prstGeom prst="rect">
            <a:avLst/>
          </a:prstGeom>
        </p:spPr>
        <p:txBody>
          <a:bodyPr lIns="0" rIns="252000"/>
          <a:lstStyle/>
          <a:p>
            <a:pPr marL="273050" indent="-273050" algn="ctr">
              <a:spcBef>
                <a:spcPts val="600"/>
              </a:spcBef>
              <a:buClr>
                <a:schemeClr val="accent2"/>
              </a:buClr>
              <a:buSzPct val="85000"/>
              <a:defRPr/>
            </a:pPr>
            <a:r>
              <a:rPr lang="pl-PL" sz="2000" dirty="0">
                <a:solidFill>
                  <a:schemeClr val="bg1"/>
                </a:solidFill>
                <a:latin typeface="+mn-lt"/>
                <a:cs typeface="+mn-cs"/>
              </a:rPr>
              <a:t>    </a:t>
            </a:r>
            <a:r>
              <a:rPr lang="pl-PL" sz="2800" dirty="0">
                <a:solidFill>
                  <a:schemeClr val="bg1"/>
                </a:solidFill>
                <a:latin typeface="Monotype Corsiva" panose="03010101010201010101" pitchFamily="66" charset="0"/>
                <a:cs typeface="+mn-cs"/>
              </a:rPr>
              <a:t>W Roku 2010 niemieccy uczniowie wraz ze swoimi opiekunami przyjechali do polski, czego niecierpliwie oczekiwaliśmy. </a:t>
            </a:r>
            <a:br>
              <a:rPr lang="pl-PL" sz="2800" dirty="0">
                <a:solidFill>
                  <a:schemeClr val="bg1"/>
                </a:solidFill>
                <a:latin typeface="Monotype Corsiva" panose="03010101010201010101" pitchFamily="66" charset="0"/>
                <a:cs typeface="+mn-cs"/>
              </a:rPr>
            </a:br>
            <a:r>
              <a:rPr lang="pl-PL" sz="2800" dirty="0">
                <a:solidFill>
                  <a:schemeClr val="bg1"/>
                </a:solidFill>
                <a:latin typeface="Monotype Corsiva" panose="03010101010201010101" pitchFamily="66" charset="0"/>
                <a:cs typeface="+mn-cs"/>
              </a:rPr>
              <a:t>Z naszymi partnerami mieliśmy wiele planów lecz wybraliśmy najciekawszy którym był wyjazd do Trójmiasta. Było wiele ciekawych atrakcji. Wszyscy uczniowie połączyli sie niewiarygodną więzią i podczas ich odjazdu większość płakała. Było to ciężkie rozstanie. Mówili uczniowie ze szkoły </a:t>
            </a:r>
            <a:br>
              <a:rPr lang="pl-PL" sz="2800" dirty="0">
                <a:solidFill>
                  <a:schemeClr val="bg1"/>
                </a:solidFill>
                <a:latin typeface="Monotype Corsiva" panose="03010101010201010101" pitchFamily="66" charset="0"/>
                <a:cs typeface="+mn-cs"/>
              </a:rPr>
            </a:br>
            <a:r>
              <a:rPr lang="pl-PL" sz="2800" dirty="0">
                <a:solidFill>
                  <a:schemeClr val="bg1"/>
                </a:solidFill>
                <a:latin typeface="Monotype Corsiva" panose="03010101010201010101" pitchFamily="66" charset="0"/>
                <a:cs typeface="+mn-cs"/>
              </a:rPr>
              <a:t>w Benicach</a:t>
            </a:r>
            <a:r>
              <a:rPr lang="pl-PL" dirty="0">
                <a:solidFill>
                  <a:schemeClr val="bg1"/>
                </a:solidFill>
                <a:latin typeface="Monotype Corsiva" panose="03010101010201010101" pitchFamily="66" charset="0"/>
                <a:cs typeface="+mn-cs"/>
              </a:rPr>
              <a:t>.</a:t>
            </a:r>
          </a:p>
        </p:txBody>
      </p:sp>
      <p:pic>
        <p:nvPicPr>
          <p:cNvPr id="61443" name="Picture 2" descr="F:\Zdjęcie0924.jpg"/>
          <p:cNvPicPr>
            <a:picLocks noChangeAspect="1" noChangeArrowheads="1"/>
          </p:cNvPicPr>
          <p:nvPr/>
        </p:nvPicPr>
        <p:blipFill>
          <a:blip r:embed="rId2"/>
          <a:srcRect/>
          <a:stretch>
            <a:fillRect/>
          </a:stretch>
        </p:blipFill>
        <p:spPr bwMode="auto">
          <a:xfrm rot="-5598806">
            <a:off x="968375" y="300038"/>
            <a:ext cx="1931988" cy="2576512"/>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mtClean="0">
                <a:ln>
                  <a:noFill/>
                </a:ln>
                <a:solidFill>
                  <a:schemeClr val="bg1"/>
                </a:solidFill>
                <a:effectLst/>
              </a:rPr>
              <a:t>Dyrektorzy wspierający wymianę</a:t>
            </a:r>
            <a:endParaRPr lang="de-DE" smtClean="0">
              <a:ln>
                <a:noFill/>
              </a:ln>
              <a:solidFill>
                <a:schemeClr val="bg1"/>
              </a:solidFill>
              <a:effectLst/>
            </a:endParaRPr>
          </a:p>
        </p:txBody>
      </p:sp>
      <p:sp>
        <p:nvSpPr>
          <p:cNvPr id="7171" name="Rectangle 8"/>
          <p:cNvSpPr>
            <a:spLocks noGrp="1"/>
          </p:cNvSpPr>
          <p:nvPr>
            <p:ph type="body" sz="half" idx="2"/>
          </p:nvPr>
        </p:nvSpPr>
        <p:spPr>
          <a:xfrm>
            <a:off x="4648200" y="1447800"/>
            <a:ext cx="4038600" cy="4678363"/>
          </a:xfrm>
        </p:spPr>
        <p:txBody>
          <a:bodyPr/>
          <a:lstStyle/>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r>
              <a:rPr lang="pl-PL" altLang="pl-PL" sz="2200" smtClean="0">
                <a:solidFill>
                  <a:schemeClr val="bg1"/>
                </a:solidFill>
              </a:rPr>
              <a:t>          Sabina Rybakowska</a:t>
            </a:r>
          </a:p>
          <a:p>
            <a:pPr>
              <a:buFont typeface="Wingdings 2" pitchFamily="18" charset="2"/>
              <a:buNone/>
            </a:pPr>
            <a:r>
              <a:rPr lang="pl-PL" altLang="pl-PL" sz="2200" smtClean="0">
                <a:solidFill>
                  <a:schemeClr val="bg1"/>
                </a:solidFill>
              </a:rPr>
              <a:t>            (od 2004 roku)</a:t>
            </a:r>
            <a:endParaRPr lang="de-DE" altLang="pl-PL" sz="2200" smtClean="0">
              <a:solidFill>
                <a:schemeClr val="bg1"/>
              </a:solidFill>
            </a:endParaRPr>
          </a:p>
          <a:p>
            <a:pPr>
              <a:buFont typeface="Wingdings 2" pitchFamily="18" charset="2"/>
              <a:buNone/>
            </a:pPr>
            <a:endParaRPr lang="de-DE" altLang="pl-PL" sz="2800" smtClean="0">
              <a:solidFill>
                <a:schemeClr val="bg1"/>
              </a:solidFill>
            </a:endParaRPr>
          </a:p>
        </p:txBody>
      </p:sp>
      <p:pic>
        <p:nvPicPr>
          <p:cNvPr id="15364" name="Picture 5" descr="133"/>
          <p:cNvPicPr>
            <a:picLocks noChangeAspect="1" noChangeArrowheads="1"/>
          </p:cNvPicPr>
          <p:nvPr/>
        </p:nvPicPr>
        <p:blipFill>
          <a:blip r:embed="rId3"/>
          <a:srcRect/>
          <a:stretch>
            <a:fillRect/>
          </a:stretch>
        </p:blipFill>
        <p:spPr bwMode="auto">
          <a:xfrm>
            <a:off x="765175" y="1504950"/>
            <a:ext cx="3421063" cy="45640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cover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a:defRPr/>
            </a:pPr>
            <a:endParaRPr lang="pl-PL"/>
          </a:p>
        </p:txBody>
      </p:sp>
      <p:pic>
        <p:nvPicPr>
          <p:cNvPr id="63491" name="Symbol zastępczy zawartości 5" descr="DSC_6388.JPG"/>
          <p:cNvPicPr>
            <a:picLocks noGrp="1" noChangeAspect="1"/>
          </p:cNvPicPr>
          <p:nvPr>
            <p:ph idx="1"/>
          </p:nvPr>
        </p:nvPicPr>
        <p:blipFill>
          <a:blip r:embed="rId2"/>
          <a:srcRect/>
          <a:stretch>
            <a:fillRect/>
          </a:stretch>
        </p:blipFill>
        <p:spPr>
          <a:xfrm>
            <a:off x="539750" y="620713"/>
            <a:ext cx="8105775" cy="5426075"/>
          </a:xfrm>
        </p:spPr>
      </p:pic>
    </p:spTree>
  </p:cSld>
  <p:clrMapOvr>
    <a:masterClrMapping/>
  </p:clrMapOvr>
  <p:transition>
    <p:cover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pPr>
              <a:defRPr/>
            </a:pPr>
            <a:endParaRPr lang="pl-PL"/>
          </a:p>
        </p:txBody>
      </p:sp>
      <p:pic>
        <p:nvPicPr>
          <p:cNvPr id="64515" name="Symbol zastępczy zawartości 5"/>
          <p:cNvPicPr>
            <a:picLocks noGrp="1" noChangeAspect="1"/>
          </p:cNvPicPr>
          <p:nvPr>
            <p:ph idx="1"/>
          </p:nvPr>
        </p:nvPicPr>
        <p:blipFill>
          <a:blip r:embed="rId2"/>
          <a:srcRect/>
          <a:stretch>
            <a:fillRect/>
          </a:stretch>
        </p:blipFill>
        <p:spPr>
          <a:xfrm>
            <a:off x="517525" y="473075"/>
            <a:ext cx="8086725" cy="5403850"/>
          </a:xfrm>
        </p:spPr>
      </p:pic>
    </p:spTree>
  </p:cSld>
  <p:clrMapOvr>
    <a:masterClrMapping/>
  </p:clrMapOvr>
  <p:transition>
    <p:cover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a:xfrm>
            <a:off x="457200" y="152400"/>
            <a:ext cx="8229600" cy="1404392"/>
          </a:xfrm>
        </p:spPr>
        <p:txBody>
          <a:bodyPr/>
          <a:lstStyle/>
          <a:p>
            <a:pPr algn="ctr" eaLnBrk="1" hangingPunct="1">
              <a:spcBef>
                <a:spcPct val="50000"/>
              </a:spcBef>
              <a:defRPr/>
            </a:pPr>
            <a:r>
              <a:rPr lang="pl-PL" sz="3000" spc="0" smtClean="0">
                <a:ln>
                  <a:noFill/>
                </a:ln>
                <a:solidFill>
                  <a:schemeClr val="bg1"/>
                </a:solidFill>
                <a:effectLst/>
                <a:latin typeface="Monotype Corsiva" charset="-18"/>
                <a:ea typeface="+mn-ea"/>
                <a:cs typeface="Arial" charset="0"/>
              </a:rPr>
              <a:t>Spotkanie w Niemczech w dniach 14-21.05.2011r.</a:t>
            </a:r>
            <a:br>
              <a:rPr lang="pl-PL" sz="3000" spc="0" smtClean="0">
                <a:ln>
                  <a:noFill/>
                </a:ln>
                <a:solidFill>
                  <a:schemeClr val="bg1"/>
                </a:solidFill>
                <a:effectLst/>
                <a:latin typeface="Monotype Corsiva" charset="-18"/>
                <a:ea typeface="+mn-ea"/>
                <a:cs typeface="Arial" charset="0"/>
              </a:rPr>
            </a:br>
            <a:endParaRPr lang="pl-PL">
              <a:solidFill>
                <a:schemeClr val="bg1"/>
              </a:solidFill>
            </a:endParaRPr>
          </a:p>
        </p:txBody>
      </p:sp>
      <p:sp>
        <p:nvSpPr>
          <p:cNvPr id="65539" name="pole tekstowe 9"/>
          <p:cNvSpPr txBox="1">
            <a:spLocks noChangeArrowheads="1"/>
          </p:cNvSpPr>
          <p:nvPr/>
        </p:nvSpPr>
        <p:spPr bwMode="auto">
          <a:xfrm>
            <a:off x="611188" y="1196975"/>
            <a:ext cx="8137525" cy="2246313"/>
          </a:xfrm>
          <a:prstGeom prst="rect">
            <a:avLst/>
          </a:prstGeom>
          <a:noFill/>
          <a:ln w="9525">
            <a:noFill/>
            <a:miter lim="800000"/>
            <a:headEnd/>
            <a:tailEnd/>
          </a:ln>
        </p:spPr>
        <p:txBody>
          <a:bodyPr>
            <a:spAutoFit/>
          </a:bodyPr>
          <a:lstStyle/>
          <a:p>
            <a:pPr eaLnBrk="1" hangingPunct="1">
              <a:buFont typeface="Arial" charset="0"/>
              <a:buChar char="•"/>
            </a:pPr>
            <a:r>
              <a:rPr lang="pl-PL" altLang="pl-PL" sz="2800">
                <a:solidFill>
                  <a:schemeClr val="bg1"/>
                </a:solidFill>
              </a:rPr>
              <a:t>Zwiedzanie Katedry w Kolonii oraz Muzeum Romańsko-Germańskiego</a:t>
            </a:r>
          </a:p>
          <a:p>
            <a:pPr eaLnBrk="1" hangingPunct="1">
              <a:buFont typeface="Arial" charset="0"/>
              <a:buChar char="•"/>
            </a:pPr>
            <a:r>
              <a:rPr lang="pl-PL" altLang="pl-PL" sz="2800">
                <a:solidFill>
                  <a:schemeClr val="bg1"/>
                </a:solidFill>
              </a:rPr>
              <a:t>Wizyta w Parku Wspinaczki</a:t>
            </a:r>
          </a:p>
          <a:p>
            <a:pPr eaLnBrk="1" hangingPunct="1">
              <a:buFont typeface="Arial" charset="0"/>
              <a:buChar char="•"/>
            </a:pPr>
            <a:r>
              <a:rPr lang="pl-PL" altLang="pl-PL" sz="2800">
                <a:solidFill>
                  <a:schemeClr val="bg1"/>
                </a:solidFill>
              </a:rPr>
              <a:t>Nocowanie pod namiotami w Dolinie Brexbachtal, oraz zwiedzanie zamku Sayn i wieży Limes</a:t>
            </a:r>
          </a:p>
        </p:txBody>
      </p:sp>
    </p:spTree>
  </p:cSld>
  <p:clrMapOvr>
    <a:masterClrMapping/>
  </p:clrMapOvr>
  <p:transition>
    <p:cover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rostokąt 1"/>
          <p:cNvSpPr>
            <a:spLocks noChangeArrowheads="1"/>
          </p:cNvSpPr>
          <p:nvPr/>
        </p:nvSpPr>
        <p:spPr bwMode="auto">
          <a:xfrm>
            <a:off x="468313" y="2689225"/>
            <a:ext cx="8280400" cy="3970338"/>
          </a:xfrm>
          <a:prstGeom prst="rect">
            <a:avLst/>
          </a:prstGeom>
          <a:noFill/>
          <a:ln w="9525">
            <a:noFill/>
            <a:miter lim="800000"/>
            <a:headEnd/>
            <a:tailEnd/>
          </a:ln>
        </p:spPr>
        <p:txBody>
          <a:bodyPr>
            <a:spAutoFit/>
          </a:bodyPr>
          <a:lstStyle/>
          <a:p>
            <a:pPr algn="ctr" eaLnBrk="1" hangingPunct="1"/>
            <a:r>
              <a:rPr lang="pl-PL" altLang="pl-PL" sz="2800">
                <a:solidFill>
                  <a:schemeClr val="bg1"/>
                </a:solidFill>
              </a:rPr>
              <a:t>W 2011 roku polscy uczniowie zawitali w Niemczech, w Dierdorfie. Wszyscy bardzo cieszyli sie na ten wyjazd .W Niemczech czekało na nas wiele atrakcji. największą rozrywką było zwiedzanie katedry w Koloni "Köln". Była to wielka gotycka budowla która mierzyła 156 metrów wysokości. Były to dla nas niezapomniane wrażenia. W następnych dniach spaliśmy "pod gołym niebem". Najgorszym momentem było rozstanie ,a na zakończenie wspólnie grillowaliśmy. Będziemy pamiętać te chwile.</a:t>
            </a:r>
          </a:p>
        </p:txBody>
      </p:sp>
      <p:pic>
        <p:nvPicPr>
          <p:cNvPr id="66563" name="Picture 2" descr="F:\Zdjęcie0926.jpg"/>
          <p:cNvPicPr>
            <a:picLocks noChangeAspect="1" noChangeArrowheads="1"/>
          </p:cNvPicPr>
          <p:nvPr/>
        </p:nvPicPr>
        <p:blipFill>
          <a:blip r:embed="rId2"/>
          <a:srcRect/>
          <a:stretch>
            <a:fillRect/>
          </a:stretch>
        </p:blipFill>
        <p:spPr bwMode="auto">
          <a:xfrm rot="-5874935">
            <a:off x="896938" y="-57150"/>
            <a:ext cx="2190750" cy="29210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rostokąt 1"/>
          <p:cNvSpPr>
            <a:spLocks noChangeArrowheads="1"/>
          </p:cNvSpPr>
          <p:nvPr/>
        </p:nvSpPr>
        <p:spPr bwMode="auto">
          <a:xfrm>
            <a:off x="755650" y="1341438"/>
            <a:ext cx="7632700" cy="3108325"/>
          </a:xfrm>
          <a:prstGeom prst="rect">
            <a:avLst/>
          </a:prstGeom>
          <a:noFill/>
          <a:ln w="9525">
            <a:noFill/>
            <a:miter lim="800000"/>
            <a:headEnd/>
            <a:tailEnd/>
          </a:ln>
        </p:spPr>
        <p:txBody>
          <a:bodyPr>
            <a:spAutoFit/>
          </a:bodyPr>
          <a:lstStyle/>
          <a:p>
            <a:pPr eaLnBrk="1" hangingPunct="1">
              <a:buFont typeface="Arial" charset="0"/>
              <a:buChar char="•"/>
            </a:pPr>
            <a:r>
              <a:rPr lang="pl-PL" altLang="pl-PL" sz="2800">
                <a:solidFill>
                  <a:schemeClr val="bg1"/>
                </a:solidFill>
              </a:rPr>
              <a:t>Zwiedzanie Kłodzka</a:t>
            </a:r>
          </a:p>
          <a:p>
            <a:pPr eaLnBrk="1" hangingPunct="1">
              <a:buFont typeface="Arial" charset="0"/>
              <a:buChar char="•"/>
            </a:pPr>
            <a:r>
              <a:rPr lang="pl-PL" altLang="pl-PL" sz="2800">
                <a:solidFill>
                  <a:schemeClr val="bg1"/>
                </a:solidFill>
              </a:rPr>
              <a:t>Wizyta w kopalni złota</a:t>
            </a:r>
          </a:p>
          <a:p>
            <a:pPr eaLnBrk="1" hangingPunct="1">
              <a:buFont typeface="Arial" charset="0"/>
              <a:buChar char="•"/>
            </a:pPr>
            <a:r>
              <a:rPr lang="pl-PL" altLang="pl-PL" sz="2800">
                <a:solidFill>
                  <a:schemeClr val="bg1"/>
                </a:solidFill>
              </a:rPr>
              <a:t>Wspólna wspinaczka na szczyt Szczeliniec Gór Stołowych</a:t>
            </a:r>
          </a:p>
          <a:p>
            <a:pPr eaLnBrk="1" hangingPunct="1">
              <a:buFont typeface="Arial" charset="0"/>
              <a:buChar char="•"/>
            </a:pPr>
            <a:r>
              <a:rPr lang="pl-PL" altLang="pl-PL" sz="2800">
                <a:solidFill>
                  <a:schemeClr val="bg1"/>
                </a:solidFill>
              </a:rPr>
              <a:t>Udział w zajęciach terenowych na obszarze Parku Krajobrazowego „Dolina Baryczy” (Stawy Milickie i Stawy Krośnickie).</a:t>
            </a:r>
          </a:p>
        </p:txBody>
      </p:sp>
      <p:sp>
        <p:nvSpPr>
          <p:cNvPr id="3" name="Tytuł 2"/>
          <p:cNvSpPr>
            <a:spLocks noGrp="1"/>
          </p:cNvSpPr>
          <p:nvPr>
            <p:ph type="title"/>
          </p:nvPr>
        </p:nvSpPr>
        <p:spPr>
          <a:xfrm>
            <a:off x="457200" y="404664"/>
            <a:ext cx="8229600" cy="1224136"/>
          </a:xfrm>
        </p:spPr>
        <p:txBody>
          <a:bodyPr/>
          <a:lstStyle/>
          <a:p>
            <a:pPr algn="ctr" eaLnBrk="1" hangingPunct="1">
              <a:defRPr/>
            </a:pPr>
            <a:r>
              <a:rPr lang="pl-PL" sz="3000" spc="0" smtClean="0">
                <a:ln>
                  <a:noFill/>
                </a:ln>
                <a:solidFill>
                  <a:schemeClr val="bg1"/>
                </a:solidFill>
                <a:effectLst/>
                <a:latin typeface="Monotype Corsiva" charset="-18"/>
                <a:ea typeface="+mn-ea"/>
                <a:cs typeface="Arial" charset="0"/>
              </a:rPr>
              <a:t>Spotkanie w Benicach w dniach 29-12.05.2012</a:t>
            </a:r>
            <a:r>
              <a:rPr lang="pl-PL" sz="1800" spc="0" smtClean="0">
                <a:ln>
                  <a:noFill/>
                </a:ln>
                <a:solidFill>
                  <a:schemeClr val="bg1"/>
                </a:solidFill>
                <a:effectLst/>
                <a:latin typeface="Monotype Corsiva" charset="-18"/>
                <a:ea typeface="+mn-ea"/>
                <a:cs typeface="Arial" charset="0"/>
              </a:rPr>
              <a:t/>
            </a:r>
            <a:br>
              <a:rPr lang="pl-PL" sz="1800" spc="0" smtClean="0">
                <a:ln>
                  <a:noFill/>
                </a:ln>
                <a:solidFill>
                  <a:schemeClr val="bg1"/>
                </a:solidFill>
                <a:effectLst/>
                <a:latin typeface="Monotype Corsiva" charset="-18"/>
                <a:ea typeface="+mn-ea"/>
                <a:cs typeface="Arial" charset="0"/>
              </a:rPr>
            </a:br>
            <a:endParaRPr lang="pl-PL">
              <a:solidFill>
                <a:schemeClr val="bg1"/>
              </a:solidFill>
            </a:endParaRPr>
          </a:p>
        </p:txBody>
      </p:sp>
    </p:spTree>
  </p:cSld>
  <p:clrMapOvr>
    <a:masterClrMapping/>
  </p:clrMapOvr>
  <p:transition>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txBox="1">
            <a:spLocks/>
          </p:cNvSpPr>
          <p:nvPr/>
        </p:nvSpPr>
        <p:spPr>
          <a:xfrm>
            <a:off x="250825" y="3213100"/>
            <a:ext cx="8569325" cy="3455988"/>
          </a:xfrm>
          <a:prstGeom prst="rect">
            <a:avLst/>
          </a:prstGeom>
        </p:spPr>
        <p:txBody>
          <a:bodyPr/>
          <a:lstStyle/>
          <a:p>
            <a:pPr marL="273050" indent="-273050" algn="ctr">
              <a:spcBef>
                <a:spcPts val="600"/>
              </a:spcBef>
              <a:buClr>
                <a:schemeClr val="accent2"/>
              </a:buClr>
              <a:buSzPct val="85000"/>
              <a:buFont typeface="Wingdings 2" pitchFamily="18" charset="2"/>
              <a:buChar char=""/>
              <a:defRPr/>
            </a:pPr>
            <a:r>
              <a:rPr lang="pl-PL" sz="2800" dirty="0">
                <a:solidFill>
                  <a:schemeClr val="bg1"/>
                </a:solidFill>
                <a:latin typeface="Monotype Corsiva" panose="03010101010201010101" pitchFamily="66" charset="0"/>
                <a:cs typeface="+mn-cs"/>
              </a:rPr>
              <a:t>W roku 2012 niemiecka młodzież zawitała w Benicach . Z niecierpliwością czekaliśmy na ich przyjazd. Pani Joanna miała w planach wiele atrakcji takich jak : Wyjazd z uczniami do Złotego Stoku , następnie wspólne grillowanie. Czas rozstania był okresem smutku i wspominania niezapomnianych chwil spędzonych razem . </a:t>
            </a:r>
          </a:p>
        </p:txBody>
      </p:sp>
      <p:pic>
        <p:nvPicPr>
          <p:cNvPr id="68611" name="Picture 2" descr="F:\Zdjęcie0920.jpg"/>
          <p:cNvPicPr>
            <a:picLocks noChangeAspect="1" noChangeArrowheads="1"/>
          </p:cNvPicPr>
          <p:nvPr/>
        </p:nvPicPr>
        <p:blipFill>
          <a:blip r:embed="rId2"/>
          <a:srcRect/>
          <a:stretch>
            <a:fillRect/>
          </a:stretch>
        </p:blipFill>
        <p:spPr bwMode="auto">
          <a:xfrm>
            <a:off x="323850" y="260350"/>
            <a:ext cx="3008313" cy="2565400"/>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ymbol zastępczy zawartości 2"/>
          <p:cNvSpPr>
            <a:spLocks noGrp="1"/>
          </p:cNvSpPr>
          <p:nvPr>
            <p:ph idx="1"/>
          </p:nvPr>
        </p:nvSpPr>
        <p:spPr/>
        <p:txBody>
          <a:bodyPr/>
          <a:lstStyle/>
          <a:p>
            <a:pPr>
              <a:buFont typeface="Arial" charset="0"/>
              <a:buChar char="•"/>
            </a:pPr>
            <a:r>
              <a:rPr lang="pl-PL" smtClean="0">
                <a:solidFill>
                  <a:schemeClr val="bg1"/>
                </a:solidFill>
              </a:rPr>
              <a:t>Zwiedzanie Trewiru</a:t>
            </a:r>
          </a:p>
          <a:p>
            <a:pPr>
              <a:buFont typeface="Arial" charset="0"/>
              <a:buChar char="•"/>
            </a:pPr>
            <a:r>
              <a:rPr lang="pl-PL" smtClean="0">
                <a:solidFill>
                  <a:schemeClr val="bg1"/>
                </a:solidFill>
              </a:rPr>
              <a:t>Wizyta w Muzeum Rzymian</a:t>
            </a:r>
          </a:p>
          <a:p>
            <a:pPr>
              <a:buFont typeface="Arial" charset="0"/>
              <a:buChar char="•"/>
            </a:pPr>
            <a:r>
              <a:rPr lang="pl-PL" smtClean="0">
                <a:solidFill>
                  <a:schemeClr val="bg1"/>
                </a:solidFill>
              </a:rPr>
              <a:t>Zwiedzanie Parlamentu Europejskiego w Sztrasburgu</a:t>
            </a:r>
          </a:p>
          <a:p>
            <a:pPr>
              <a:buFont typeface="Arial" charset="0"/>
              <a:buChar char="•"/>
            </a:pPr>
            <a:r>
              <a:rPr lang="pl-PL" smtClean="0">
                <a:solidFill>
                  <a:schemeClr val="bg1"/>
                </a:solidFill>
              </a:rPr>
              <a:t>Wizyta w Parku Rozrywki</a:t>
            </a:r>
          </a:p>
        </p:txBody>
      </p:sp>
      <p:sp>
        <p:nvSpPr>
          <p:cNvPr id="2" name="Tytuł 1"/>
          <p:cNvSpPr>
            <a:spLocks noGrp="1"/>
          </p:cNvSpPr>
          <p:nvPr>
            <p:ph type="title"/>
          </p:nvPr>
        </p:nvSpPr>
        <p:spPr/>
        <p:txBody>
          <a:bodyPr/>
          <a:lstStyle/>
          <a:p>
            <a:pPr>
              <a:defRPr/>
            </a:pPr>
            <a:r>
              <a:rPr lang="pl-PL" sz="3000" spc="0">
                <a:ln>
                  <a:noFill/>
                </a:ln>
                <a:solidFill>
                  <a:prstClr val="black"/>
                </a:solidFill>
                <a:effectLst/>
                <a:latin typeface="Monotype Corsiva" charset="-18"/>
                <a:cs typeface="Arial" charset="0"/>
              </a:rPr>
              <a:t>Spotkanie w Niemczech w dniach </a:t>
            </a:r>
            <a:r>
              <a:rPr lang="pl-PL" sz="3000" spc="0" smtClean="0">
                <a:ln>
                  <a:noFill/>
                </a:ln>
                <a:solidFill>
                  <a:prstClr val="black"/>
                </a:solidFill>
                <a:effectLst/>
                <a:latin typeface="Monotype Corsiva" charset="-18"/>
                <a:cs typeface="Arial" charset="0"/>
              </a:rPr>
              <a:t>8-15.04.2013r</a:t>
            </a:r>
            <a:r>
              <a:rPr lang="pl-PL" sz="3000" spc="0">
                <a:ln>
                  <a:noFill/>
                </a:ln>
                <a:solidFill>
                  <a:prstClr val="black"/>
                </a:solidFill>
                <a:effectLst/>
                <a:latin typeface="Monotype Corsiva" charset="-18"/>
                <a:cs typeface="Arial" charset="0"/>
              </a:rPr>
              <a:t>.</a:t>
            </a:r>
            <a:endParaRPr lang="pl-PL"/>
          </a:p>
        </p:txBody>
      </p:sp>
    </p:spTree>
  </p:cSld>
  <p:clrMapOvr>
    <a:masterClrMapping/>
  </p:clrMapOvr>
  <p:transition>
    <p:cover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0659" name="Symbol zastępczy zawartości 4"/>
          <p:cNvPicPr>
            <a:picLocks noGrp="1" noChangeAspect="1"/>
          </p:cNvPicPr>
          <p:nvPr>
            <p:ph sz="half" idx="1"/>
          </p:nvPr>
        </p:nvPicPr>
        <p:blipFill>
          <a:blip r:embed="rId2"/>
          <a:srcRect/>
          <a:stretch>
            <a:fillRect/>
          </a:stretch>
        </p:blipFill>
        <p:spPr>
          <a:xfrm>
            <a:off x="468313" y="742950"/>
            <a:ext cx="8229600" cy="5449888"/>
          </a:xfrm>
        </p:spPr>
      </p:pic>
      <p:sp>
        <p:nvSpPr>
          <p:cNvPr id="70660" name="Symbol zastępczy zawartości 6"/>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sp>
        <p:nvSpPr>
          <p:cNvPr id="71683" name="Symbol zastępczy zawartości 3"/>
          <p:cNvSpPr>
            <a:spLocks noGrp="1"/>
          </p:cNvSpPr>
          <p:nvPr>
            <p:ph sz="half" idx="2"/>
          </p:nvPr>
        </p:nvSpPr>
        <p:spPr>
          <a:xfrm>
            <a:off x="4648200" y="1524000"/>
            <a:ext cx="4059238" cy="4572000"/>
          </a:xfrm>
        </p:spPr>
        <p:txBody>
          <a:bodyPr/>
          <a:lstStyle/>
          <a:p>
            <a:endParaRPr lang="pl-PL" smtClean="0"/>
          </a:p>
        </p:txBody>
      </p:sp>
      <p:pic>
        <p:nvPicPr>
          <p:cNvPr id="71684" name="Symbol zastępczy zawartości 6"/>
          <p:cNvPicPr>
            <a:picLocks noGrp="1" noChangeAspect="1"/>
          </p:cNvPicPr>
          <p:nvPr>
            <p:ph sz="half" idx="1"/>
          </p:nvPr>
        </p:nvPicPr>
        <p:blipFill>
          <a:blip r:embed="rId2"/>
          <a:srcRect/>
          <a:stretch>
            <a:fillRect/>
          </a:stretch>
        </p:blipFill>
        <p:spPr>
          <a:xfrm>
            <a:off x="419100" y="620713"/>
            <a:ext cx="8267700" cy="5475287"/>
          </a:xfrm>
        </p:spPr>
      </p:pic>
    </p:spTree>
  </p:cSld>
  <p:clrMapOvr>
    <a:masterClrMapping/>
  </p:clrMapOvr>
  <p:transition>
    <p:cover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2707" name="Symbol zastępczy zawartości 4"/>
          <p:cNvPicPr>
            <a:picLocks noGrp="1" noChangeAspect="1"/>
          </p:cNvPicPr>
          <p:nvPr>
            <p:ph sz="half" idx="1"/>
          </p:nvPr>
        </p:nvPicPr>
        <p:blipFill>
          <a:blip r:embed="rId2"/>
          <a:srcRect/>
          <a:stretch>
            <a:fillRect/>
          </a:stretch>
        </p:blipFill>
        <p:spPr>
          <a:xfrm>
            <a:off x="457200" y="549275"/>
            <a:ext cx="8229600" cy="5449888"/>
          </a:xfrm>
        </p:spPr>
      </p:pic>
      <p:sp>
        <p:nvSpPr>
          <p:cNvPr id="72708"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mtClean="0">
                <a:ln>
                  <a:noFill/>
                </a:ln>
                <a:solidFill>
                  <a:schemeClr val="bg1"/>
                </a:solidFill>
                <a:effectLst/>
              </a:rPr>
              <a:t>Koordynatorzy wymiany</a:t>
            </a:r>
            <a:endParaRPr lang="de-DE" smtClean="0">
              <a:ln>
                <a:noFill/>
              </a:ln>
              <a:solidFill>
                <a:schemeClr val="bg1"/>
              </a:solidFill>
              <a:effectLst/>
            </a:endParaRPr>
          </a:p>
        </p:txBody>
      </p:sp>
      <p:sp>
        <p:nvSpPr>
          <p:cNvPr id="8195" name="Rectangle 5"/>
          <p:cNvSpPr>
            <a:spLocks noGrp="1"/>
          </p:cNvSpPr>
          <p:nvPr>
            <p:ph type="body" sz="half" idx="1"/>
          </p:nvPr>
        </p:nvSpPr>
        <p:spPr>
          <a:xfrm>
            <a:off x="457200" y="1447800"/>
            <a:ext cx="4038600" cy="4678363"/>
          </a:xfrm>
        </p:spPr>
        <p:txBody>
          <a:bodyPr/>
          <a:lstStyle/>
          <a:p>
            <a:pPr>
              <a:buFont typeface="Wingdings 2" pitchFamily="18" charset="2"/>
              <a:buNone/>
            </a:pPr>
            <a:r>
              <a:rPr lang="pl-PL" altLang="pl-PL" sz="2200" smtClean="0">
                <a:solidFill>
                  <a:schemeClr val="bg1"/>
                </a:solidFill>
              </a:rPr>
              <a:t>    </a:t>
            </a: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r>
              <a:rPr lang="pl-PL" altLang="pl-PL" sz="2200" smtClean="0">
                <a:solidFill>
                  <a:schemeClr val="bg1"/>
                </a:solidFill>
              </a:rPr>
              <a:t>          Marzena Budnik</a:t>
            </a:r>
          </a:p>
          <a:p>
            <a:pPr>
              <a:buFont typeface="Wingdings 2" pitchFamily="18" charset="2"/>
              <a:buNone/>
            </a:pPr>
            <a:r>
              <a:rPr lang="pl-PL" altLang="pl-PL" sz="2200" smtClean="0">
                <a:solidFill>
                  <a:schemeClr val="bg1"/>
                </a:solidFill>
              </a:rPr>
              <a:t>     (od 1999 do 2003 roku)</a:t>
            </a:r>
            <a:endParaRPr lang="de-DE" altLang="pl-PL" sz="2200" smtClean="0">
              <a:solidFill>
                <a:schemeClr val="bg1"/>
              </a:solidFill>
            </a:endParaRPr>
          </a:p>
        </p:txBody>
      </p:sp>
      <p:sp>
        <p:nvSpPr>
          <p:cNvPr id="8196" name="Rectangle 6"/>
          <p:cNvSpPr>
            <a:spLocks noGrp="1"/>
          </p:cNvSpPr>
          <p:nvPr>
            <p:ph type="body" sz="half" idx="2"/>
          </p:nvPr>
        </p:nvSpPr>
        <p:spPr>
          <a:xfrm>
            <a:off x="4648200" y="1447800"/>
            <a:ext cx="4038600" cy="4678363"/>
          </a:xfrm>
        </p:spPr>
        <p:txBody>
          <a:bodyPr/>
          <a:lstStyle/>
          <a:p>
            <a:pPr>
              <a:buFont typeface="Wingdings 2" pitchFamily="18" charset="2"/>
              <a:buNone/>
            </a:pPr>
            <a:endParaRPr lang="de-DE" altLang="pl-PL" sz="2200" smtClean="0">
              <a:solidFill>
                <a:schemeClr val="bg1"/>
              </a:solidFill>
            </a:endParaRPr>
          </a:p>
        </p:txBody>
      </p:sp>
      <p:pic>
        <p:nvPicPr>
          <p:cNvPr id="8197" name="Picture 7" descr="Scannen0003"/>
          <p:cNvPicPr>
            <a:picLocks noChangeAspect="1" noChangeArrowheads="1"/>
          </p:cNvPicPr>
          <p:nvPr/>
        </p:nvPicPr>
        <p:blipFill>
          <a:blip r:embed="rId3"/>
          <a:srcRect/>
          <a:stretch>
            <a:fillRect/>
          </a:stretch>
        </p:blipFill>
        <p:spPr bwMode="auto">
          <a:xfrm>
            <a:off x="4932363" y="1484313"/>
            <a:ext cx="3168650" cy="47529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3731" name="Symbol zastępczy zawartości 6"/>
          <p:cNvPicPr>
            <a:picLocks noGrp="1" noChangeAspect="1"/>
          </p:cNvPicPr>
          <p:nvPr>
            <p:ph sz="half" idx="1"/>
          </p:nvPr>
        </p:nvPicPr>
        <p:blipFill>
          <a:blip r:embed="rId2" cstate="print"/>
          <a:srcRect/>
          <a:stretch>
            <a:fillRect/>
          </a:stretch>
        </p:blipFill>
        <p:spPr>
          <a:xfrm>
            <a:off x="436563" y="792163"/>
            <a:ext cx="8250237" cy="5464175"/>
          </a:xfrm>
        </p:spPr>
      </p:pic>
      <p:sp>
        <p:nvSpPr>
          <p:cNvPr id="73732"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ymbol zastępczy zawartości 4"/>
          <p:cNvSpPr>
            <a:spLocks noGrp="1"/>
          </p:cNvSpPr>
          <p:nvPr>
            <p:ph idx="1"/>
          </p:nvPr>
        </p:nvSpPr>
        <p:spPr/>
        <p:txBody>
          <a:bodyPr/>
          <a:lstStyle/>
          <a:p>
            <a:r>
              <a:rPr lang="pl-PL" smtClean="0">
                <a:solidFill>
                  <a:schemeClr val="bg1"/>
                </a:solidFill>
              </a:rPr>
              <a:t>Udział uczniów w zajęciach animacyjnych</a:t>
            </a:r>
          </a:p>
          <a:p>
            <a:r>
              <a:rPr lang="pl-PL" smtClean="0">
                <a:solidFill>
                  <a:schemeClr val="bg1"/>
                </a:solidFill>
              </a:rPr>
              <a:t>Zwiedzanie Krakowa i Zakopanego</a:t>
            </a:r>
          </a:p>
          <a:p>
            <a:r>
              <a:rPr lang="pl-PL" smtClean="0">
                <a:solidFill>
                  <a:schemeClr val="bg1"/>
                </a:solidFill>
              </a:rPr>
              <a:t>Piesza wędrówka w Dolinę Białka</a:t>
            </a:r>
          </a:p>
          <a:p>
            <a:r>
              <a:rPr lang="pl-PL" smtClean="0">
                <a:solidFill>
                  <a:schemeClr val="bg1"/>
                </a:solidFill>
              </a:rPr>
              <a:t>Zwiedzanie Kopalni Soli w Wieliczce</a:t>
            </a:r>
          </a:p>
        </p:txBody>
      </p:sp>
      <p:sp>
        <p:nvSpPr>
          <p:cNvPr id="2" name="Tytuł 1"/>
          <p:cNvSpPr>
            <a:spLocks noGrp="1"/>
          </p:cNvSpPr>
          <p:nvPr>
            <p:ph type="title"/>
          </p:nvPr>
        </p:nvSpPr>
        <p:spPr/>
        <p:txBody>
          <a:bodyPr/>
          <a:lstStyle/>
          <a:p>
            <a:pPr algn="ctr">
              <a:defRPr/>
            </a:pPr>
            <a:r>
              <a:rPr lang="pl-PL" sz="3000" spc="0">
                <a:ln>
                  <a:noFill/>
                </a:ln>
                <a:solidFill>
                  <a:prstClr val="black"/>
                </a:solidFill>
                <a:effectLst/>
                <a:latin typeface="Monotype Corsiva" charset="-18"/>
                <a:cs typeface="Arial" charset="0"/>
              </a:rPr>
              <a:t>Spotkanie w Benicach w dniach </a:t>
            </a:r>
            <a:r>
              <a:rPr lang="pl-PL" sz="3000" spc="0" smtClean="0">
                <a:ln>
                  <a:noFill/>
                </a:ln>
                <a:solidFill>
                  <a:prstClr val="black"/>
                </a:solidFill>
                <a:effectLst/>
                <a:latin typeface="Monotype Corsiva" charset="-18"/>
                <a:cs typeface="Arial" charset="0"/>
              </a:rPr>
              <a:t>16-23.05.2014 r.</a:t>
            </a:r>
            <a:endParaRPr lang="pl-PL"/>
          </a:p>
        </p:txBody>
      </p:sp>
    </p:spTree>
  </p:cSld>
  <p:clrMapOvr>
    <a:masterClrMapping/>
  </p:clrMapOvr>
  <p:transition>
    <p:cover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5779" name="Symbol zastępczy zawartości 5"/>
          <p:cNvPicPr>
            <a:picLocks noGrp="1" noChangeAspect="1"/>
          </p:cNvPicPr>
          <p:nvPr>
            <p:ph sz="half" idx="1"/>
          </p:nvPr>
        </p:nvPicPr>
        <p:blipFill>
          <a:blip r:embed="rId2"/>
          <a:srcRect/>
          <a:stretch>
            <a:fillRect/>
          </a:stretch>
        </p:blipFill>
        <p:spPr>
          <a:xfrm>
            <a:off x="452438" y="260350"/>
            <a:ext cx="8229600" cy="6172200"/>
          </a:xfrm>
        </p:spPr>
      </p:pic>
      <p:sp>
        <p:nvSpPr>
          <p:cNvPr id="75780"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6803" name="Symbol zastępczy zawartości 4"/>
          <p:cNvPicPr>
            <a:picLocks noGrp="1" noChangeAspect="1"/>
          </p:cNvPicPr>
          <p:nvPr>
            <p:ph sz="half" idx="1"/>
          </p:nvPr>
        </p:nvPicPr>
        <p:blipFill>
          <a:blip r:embed="rId2"/>
          <a:srcRect/>
          <a:stretch>
            <a:fillRect/>
          </a:stretch>
        </p:blipFill>
        <p:spPr>
          <a:xfrm>
            <a:off x="431800" y="260350"/>
            <a:ext cx="8229600" cy="6172200"/>
          </a:xfrm>
        </p:spPr>
      </p:pic>
      <p:sp>
        <p:nvSpPr>
          <p:cNvPr id="76804"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7827" name="Symbol zastępczy zawartości 4"/>
          <p:cNvPicPr>
            <a:picLocks noGrp="1" noChangeAspect="1"/>
          </p:cNvPicPr>
          <p:nvPr>
            <p:ph sz="half" idx="1"/>
          </p:nvPr>
        </p:nvPicPr>
        <p:blipFill>
          <a:blip r:embed="rId2" cstate="print"/>
          <a:srcRect/>
          <a:stretch>
            <a:fillRect/>
          </a:stretch>
        </p:blipFill>
        <p:spPr>
          <a:xfrm>
            <a:off x="457200" y="260350"/>
            <a:ext cx="8229600" cy="6172200"/>
          </a:xfrm>
        </p:spPr>
      </p:pic>
      <p:sp>
        <p:nvSpPr>
          <p:cNvPr id="77828"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8851" name="Symbol zastępczy zawartości 4"/>
          <p:cNvPicPr>
            <a:picLocks noGrp="1" noChangeAspect="1"/>
          </p:cNvPicPr>
          <p:nvPr>
            <p:ph sz="half" idx="1"/>
          </p:nvPr>
        </p:nvPicPr>
        <p:blipFill>
          <a:blip r:embed="rId2" cstate="print"/>
          <a:srcRect/>
          <a:stretch>
            <a:fillRect/>
          </a:stretch>
        </p:blipFill>
        <p:spPr>
          <a:xfrm>
            <a:off x="442913" y="333375"/>
            <a:ext cx="8229600" cy="6172200"/>
          </a:xfrm>
        </p:spPr>
      </p:pic>
      <p:sp>
        <p:nvSpPr>
          <p:cNvPr id="78852"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79875" name="Symbol zastępczy zawartości 4"/>
          <p:cNvPicPr>
            <a:picLocks noGrp="1" noChangeAspect="1"/>
          </p:cNvPicPr>
          <p:nvPr>
            <p:ph sz="half" idx="1"/>
          </p:nvPr>
        </p:nvPicPr>
        <p:blipFill>
          <a:blip r:embed="rId2"/>
          <a:srcRect/>
          <a:stretch>
            <a:fillRect/>
          </a:stretch>
        </p:blipFill>
        <p:spPr>
          <a:xfrm>
            <a:off x="442913" y="333375"/>
            <a:ext cx="8229600" cy="6172200"/>
          </a:xfrm>
        </p:spPr>
      </p:pic>
      <p:sp>
        <p:nvSpPr>
          <p:cNvPr id="79876"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defRPr/>
            </a:pPr>
            <a:endParaRPr lang="pl-PL"/>
          </a:p>
        </p:txBody>
      </p:sp>
      <p:pic>
        <p:nvPicPr>
          <p:cNvPr id="80899" name="Symbol zastępczy zawartości 4"/>
          <p:cNvPicPr>
            <a:picLocks noGrp="1" noChangeAspect="1"/>
          </p:cNvPicPr>
          <p:nvPr>
            <p:ph sz="half" idx="1"/>
          </p:nvPr>
        </p:nvPicPr>
        <p:blipFill>
          <a:blip r:embed="rId2" cstate="print"/>
          <a:srcRect/>
          <a:stretch>
            <a:fillRect/>
          </a:stretch>
        </p:blipFill>
        <p:spPr>
          <a:xfrm>
            <a:off x="457200" y="260350"/>
            <a:ext cx="8229600" cy="6172200"/>
          </a:xfrm>
        </p:spPr>
      </p:pic>
      <p:sp>
        <p:nvSpPr>
          <p:cNvPr id="80900" name="Symbol zastępczy zawartości 3"/>
          <p:cNvSpPr>
            <a:spLocks noGrp="1"/>
          </p:cNvSpPr>
          <p:nvPr>
            <p:ph sz="half" idx="2"/>
          </p:nvPr>
        </p:nvSpPr>
        <p:spPr>
          <a:xfrm>
            <a:off x="4648200" y="1524000"/>
            <a:ext cx="4059238" cy="4572000"/>
          </a:xfrm>
        </p:spPr>
        <p:txBody>
          <a:bodyPr/>
          <a:lstStyle/>
          <a:p>
            <a:endParaRPr lang="pl-PL" smtClean="0"/>
          </a:p>
        </p:txBody>
      </p:sp>
    </p:spTree>
  </p:cSld>
  <p:clrMapOvr>
    <a:masterClrMapping/>
  </p:clrMapOvr>
  <p:transition>
    <p:cover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2000" dirty="0" smtClean="0">
                <a:latin typeface="Times New Roman" pitchFamily="18" charset="0"/>
                <a:cs typeface="Times New Roman" pitchFamily="18" charset="0"/>
              </a:rPr>
              <a:t>27 maja 2015 roku o godz. 7</a:t>
            </a:r>
            <a:r>
              <a:rPr lang="pl-PL" sz="2000" baseline="30000" dirty="0" smtClean="0">
                <a:latin typeface="Times New Roman" pitchFamily="18" charset="0"/>
                <a:cs typeface="Times New Roman" pitchFamily="18" charset="0"/>
              </a:rPr>
              <a:t>00</a:t>
            </a:r>
            <a:r>
              <a:rPr lang="pl-PL" sz="2000" dirty="0" smtClean="0">
                <a:latin typeface="Times New Roman" pitchFamily="18" charset="0"/>
                <a:cs typeface="Times New Roman" pitchFamily="18" charset="0"/>
              </a:rPr>
              <a:t> zebraliśmy się przed szkołą w Benicach. Z dużym zapałem zapakowaliśmy nasze bagaże do autokaru. Cieszyliśmy się, że wreszcie nadszedł dzień wyjazdu, na który czekaliśmy przez cały rok. Pod opieką p. Joanny Kamińskiej – </a:t>
            </a:r>
            <a:r>
              <a:rPr lang="pl-PL" sz="2000" dirty="0" err="1" smtClean="0">
                <a:latin typeface="Times New Roman" pitchFamily="18" charset="0"/>
                <a:cs typeface="Times New Roman" pitchFamily="18" charset="0"/>
              </a:rPr>
              <a:t>Leydy</a:t>
            </a:r>
            <a:r>
              <a:rPr lang="pl-PL" sz="2000" dirty="0" smtClean="0">
                <a:latin typeface="Times New Roman" pitchFamily="18" charset="0"/>
                <a:cs typeface="Times New Roman" pitchFamily="18" charset="0"/>
              </a:rPr>
              <a:t> i p. Jędrzeja Rybickiego wyruszyliśmy do </a:t>
            </a:r>
            <a:r>
              <a:rPr lang="pl-PL" sz="2000" dirty="0" err="1" smtClean="0">
                <a:latin typeface="Times New Roman" pitchFamily="18" charset="0"/>
                <a:cs typeface="Times New Roman" pitchFamily="18" charset="0"/>
              </a:rPr>
              <a:t>Dierdorfu</a:t>
            </a:r>
            <a:r>
              <a:rPr lang="pl-PL" sz="2000" dirty="0" smtClean="0">
                <a:latin typeface="Times New Roman" pitchFamily="18" charset="0"/>
                <a:cs typeface="Times New Roman" pitchFamily="18" charset="0"/>
              </a:rPr>
              <a:t>. Warto dodać, że nasz wyjazd do Niemiec był możliwy dzięki finansowemu wsparciu PNWM i Gminy Krotoszyn. </a:t>
            </a:r>
            <a:endParaRPr lang="pl-PL" sz="2000" dirty="0">
              <a:latin typeface="Times New Roman" pitchFamily="18" charset="0"/>
              <a:cs typeface="Times New Roman" pitchFamily="18" charset="0"/>
            </a:endParaRPr>
          </a:p>
        </p:txBody>
      </p:sp>
      <p:pic>
        <p:nvPicPr>
          <p:cNvPr id="1026" name="Picture 2" descr="F:\Dierdorf 27.05-03.06.2015\IMGP4627.JPG"/>
          <p:cNvPicPr>
            <a:picLocks noGrp="1" noChangeAspect="1" noChangeArrowheads="1"/>
          </p:cNvPicPr>
          <p:nvPr>
            <p:ph sz="half" idx="2"/>
          </p:nvPr>
        </p:nvPicPr>
        <p:blipFill>
          <a:blip r:embed="rId2" cstate="print"/>
          <a:srcRect/>
          <a:stretch>
            <a:fillRect/>
          </a:stretch>
        </p:blipFill>
        <p:spPr bwMode="auto">
          <a:xfrm>
            <a:off x="5000628" y="1571613"/>
            <a:ext cx="3702048" cy="2468032"/>
          </a:xfrm>
          <a:prstGeom prst="rect">
            <a:avLst/>
          </a:prstGeom>
          <a:noFill/>
        </p:spPr>
      </p:pic>
      <p:pic>
        <p:nvPicPr>
          <p:cNvPr id="1027" name="Picture 3" descr="F:\Dierdorf 27.05-03.06.2015\IMGP4634.JPG"/>
          <p:cNvPicPr>
            <a:picLocks noChangeAspect="1" noChangeArrowheads="1"/>
          </p:cNvPicPr>
          <p:nvPr/>
        </p:nvPicPr>
        <p:blipFill>
          <a:blip r:embed="rId3" cstate="print"/>
          <a:srcRect/>
          <a:stretch>
            <a:fillRect/>
          </a:stretch>
        </p:blipFill>
        <p:spPr bwMode="auto">
          <a:xfrm>
            <a:off x="5000628" y="4106843"/>
            <a:ext cx="3714776" cy="2476517"/>
          </a:xfrm>
          <a:prstGeom prst="rect">
            <a:avLst/>
          </a:prstGeom>
          <a:noFill/>
        </p:spPr>
      </p:pic>
    </p:spTree>
  </p:cSld>
  <p:clrMapOvr>
    <a:masterClrMapping/>
  </p:clrMapOvr>
  <p:transition>
    <p:cover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1900" dirty="0" smtClean="0">
                <a:latin typeface="Times New Roman" pitchFamily="18" charset="0"/>
                <a:cs typeface="Times New Roman" pitchFamily="18" charset="0"/>
              </a:rPr>
              <a:t>Po 12 godzinach dotarliśmy wreszcie do celu. Na placu przed szkołą oczekiwali już na nas nasi niemieccy przyjaciele. Panie Heike Fournier i </a:t>
            </a:r>
            <a:r>
              <a:rPr lang="pl-PL" sz="1900" dirty="0" err="1" smtClean="0">
                <a:latin typeface="Times New Roman" pitchFamily="18" charset="0"/>
                <a:cs typeface="Times New Roman" pitchFamily="18" charset="0"/>
              </a:rPr>
              <a:t>Julika</a:t>
            </a:r>
            <a:r>
              <a:rPr lang="pl-PL" sz="1900" dirty="0" smtClean="0">
                <a:latin typeface="Times New Roman" pitchFamily="18" charset="0"/>
                <a:cs typeface="Times New Roman" pitchFamily="18" charset="0"/>
              </a:rPr>
              <a:t> </a:t>
            </a:r>
            <a:r>
              <a:rPr lang="pl-PL" sz="1900" dirty="0" err="1" smtClean="0">
                <a:latin typeface="Times New Roman" pitchFamily="18" charset="0"/>
                <a:cs typeface="Times New Roman" pitchFamily="18" charset="0"/>
              </a:rPr>
              <a:t>Klink</a:t>
            </a:r>
            <a:r>
              <a:rPr lang="pl-PL" sz="1900" dirty="0" smtClean="0">
                <a:latin typeface="Times New Roman" pitchFamily="18" charset="0"/>
                <a:cs typeface="Times New Roman" pitchFamily="18" charset="0"/>
              </a:rPr>
              <a:t> – organizatorki wymiany – przywitał nas bardzo serdecznie. Uścisków nie było końca – tym bardziej, że wielu z nas przyjaźni się z uczniami z </a:t>
            </a:r>
            <a:r>
              <a:rPr lang="pl-PL" sz="1900" dirty="0" err="1" smtClean="0">
                <a:latin typeface="Times New Roman" pitchFamily="18" charset="0"/>
                <a:cs typeface="Times New Roman" pitchFamily="18" charset="0"/>
              </a:rPr>
              <a:t>Realschule</a:t>
            </a:r>
            <a:r>
              <a:rPr lang="pl-PL" sz="1900" dirty="0" smtClean="0">
                <a:latin typeface="Times New Roman" pitchFamily="18" charset="0"/>
                <a:cs typeface="Times New Roman" pitchFamily="18" charset="0"/>
              </a:rPr>
              <a:t> już od dłuższego czasu. Po przywitaniu, goszczące nas rodziny zabrały nas do swych domów. Byliśmy szczęśliwi, ale i zaniepokojeni – czekał nas sprawdzian naszych umiejętności z języka niemieckiego.</a:t>
            </a:r>
            <a:endParaRPr lang="pl-PL" sz="1900" dirty="0"/>
          </a:p>
        </p:txBody>
      </p:sp>
      <p:pic>
        <p:nvPicPr>
          <p:cNvPr id="2050" name="Picture 2" descr="F:\Dierdorf 27.05-03.06.2015\IMGP4646.JPG"/>
          <p:cNvPicPr>
            <a:picLocks noGrp="1" noChangeAspect="1" noChangeArrowheads="1"/>
          </p:cNvPicPr>
          <p:nvPr>
            <p:ph sz="half" idx="2"/>
          </p:nvPr>
        </p:nvPicPr>
        <p:blipFill>
          <a:blip r:embed="rId2" cstate="print"/>
          <a:srcRect/>
          <a:stretch>
            <a:fillRect/>
          </a:stretch>
        </p:blipFill>
        <p:spPr bwMode="auto">
          <a:xfrm>
            <a:off x="5143504" y="1471051"/>
            <a:ext cx="3500462" cy="2333641"/>
          </a:xfrm>
          <a:prstGeom prst="rect">
            <a:avLst/>
          </a:prstGeom>
          <a:noFill/>
        </p:spPr>
      </p:pic>
      <p:pic>
        <p:nvPicPr>
          <p:cNvPr id="2051" name="Picture 3" descr="F:\Dierdorf 27.05-03.06.2015\IMGP4661.JPG"/>
          <p:cNvPicPr>
            <a:picLocks noChangeAspect="1" noChangeArrowheads="1"/>
          </p:cNvPicPr>
          <p:nvPr/>
        </p:nvPicPr>
        <p:blipFill>
          <a:blip r:embed="rId3" cstate="print"/>
          <a:srcRect/>
          <a:stretch>
            <a:fillRect/>
          </a:stretch>
        </p:blipFill>
        <p:spPr bwMode="auto">
          <a:xfrm>
            <a:off x="5179223" y="4071942"/>
            <a:ext cx="3659970" cy="2439980"/>
          </a:xfrm>
          <a:prstGeom prst="rect">
            <a:avLst/>
          </a:prstGeom>
          <a:noFill/>
        </p:spPr>
      </p:pic>
    </p:spTree>
  </p:cSld>
  <p:clrMapOvr>
    <a:masterClrMapping/>
  </p:clrMapOvr>
  <p:transition>
    <p:cover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mtClean="0">
                <a:ln>
                  <a:noFill/>
                </a:ln>
                <a:solidFill>
                  <a:schemeClr val="bg1"/>
                </a:solidFill>
                <a:effectLst/>
              </a:rPr>
              <a:t>Koordynatorzy wymiany</a:t>
            </a:r>
            <a:endParaRPr lang="de-DE" smtClean="0">
              <a:ln>
                <a:noFill/>
              </a:ln>
              <a:solidFill>
                <a:schemeClr val="bg1"/>
              </a:solidFill>
              <a:effectLst/>
            </a:endParaRPr>
          </a:p>
        </p:txBody>
      </p:sp>
      <p:sp>
        <p:nvSpPr>
          <p:cNvPr id="9219" name="Rectangle 4"/>
          <p:cNvSpPr>
            <a:spLocks noGrp="1"/>
          </p:cNvSpPr>
          <p:nvPr>
            <p:ph type="body" sz="half" idx="1"/>
          </p:nvPr>
        </p:nvSpPr>
        <p:spPr>
          <a:xfrm>
            <a:off x="457200" y="1447800"/>
            <a:ext cx="4038600" cy="4678363"/>
          </a:xfrm>
        </p:spPr>
        <p:txBody>
          <a:bodyPr/>
          <a:lstStyle/>
          <a:p>
            <a:endParaRPr lang="de-DE" altLang="pl-PL" sz="2200" smtClean="0">
              <a:solidFill>
                <a:schemeClr val="bg1"/>
              </a:solidFill>
            </a:endParaRPr>
          </a:p>
        </p:txBody>
      </p:sp>
      <p:sp>
        <p:nvSpPr>
          <p:cNvPr id="9220" name="Rectangle 5"/>
          <p:cNvSpPr>
            <a:spLocks noGrp="1"/>
          </p:cNvSpPr>
          <p:nvPr>
            <p:ph type="body" sz="half" idx="2"/>
          </p:nvPr>
        </p:nvSpPr>
        <p:spPr>
          <a:xfrm>
            <a:off x="4648200" y="1447800"/>
            <a:ext cx="4038600" cy="4678363"/>
          </a:xfrm>
        </p:spPr>
        <p:txBody>
          <a:bodyPr/>
          <a:lstStyle/>
          <a:p>
            <a:pPr>
              <a:buFont typeface="Wingdings 2" pitchFamily="18" charset="2"/>
              <a:buNone/>
            </a:pPr>
            <a:r>
              <a:rPr lang="pl-PL" altLang="pl-PL" sz="2200" smtClean="0">
                <a:solidFill>
                  <a:schemeClr val="bg1"/>
                </a:solidFill>
              </a:rPr>
              <a:t>       </a:t>
            </a: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r>
              <a:rPr lang="pl-PL" altLang="pl-PL" sz="2200" smtClean="0">
                <a:solidFill>
                  <a:schemeClr val="bg1"/>
                </a:solidFill>
              </a:rPr>
              <a:t>             Eugeniusz Kopa</a:t>
            </a:r>
          </a:p>
          <a:p>
            <a:pPr>
              <a:buFont typeface="Wingdings 2" pitchFamily="18" charset="2"/>
              <a:buNone/>
            </a:pPr>
            <a:r>
              <a:rPr lang="pl-PL" altLang="pl-PL" sz="2200" smtClean="0">
                <a:solidFill>
                  <a:schemeClr val="bg1"/>
                </a:solidFill>
              </a:rPr>
              <a:t>       (od 2003 do 2004 roku)</a:t>
            </a:r>
            <a:endParaRPr lang="de-DE" altLang="pl-PL" sz="2200" smtClean="0">
              <a:solidFill>
                <a:schemeClr val="bg1"/>
              </a:solidFill>
            </a:endParaRPr>
          </a:p>
        </p:txBody>
      </p:sp>
      <p:pic>
        <p:nvPicPr>
          <p:cNvPr id="9221" name="Picture 6" descr="Scannen0004"/>
          <p:cNvPicPr>
            <a:picLocks noChangeAspect="1" noChangeArrowheads="1"/>
          </p:cNvPicPr>
          <p:nvPr/>
        </p:nvPicPr>
        <p:blipFill>
          <a:blip r:embed="rId3"/>
          <a:srcRect/>
          <a:stretch>
            <a:fillRect/>
          </a:stretch>
        </p:blipFill>
        <p:spPr bwMode="auto">
          <a:xfrm>
            <a:off x="755650" y="1484313"/>
            <a:ext cx="3529013" cy="45370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2100" dirty="0" smtClean="0">
                <a:latin typeface="Times New Roman" pitchFamily="18" charset="0"/>
                <a:cs typeface="Times New Roman" pitchFamily="18" charset="0"/>
              </a:rPr>
              <a:t>Nasze obawy okazały się jednak zbyteczne. W przeciągu dwóch dni przełamaliśmy wszystkie lody. Nasz pobyt w Niemczech zaczęliśmy od wycieczki do stolicy </a:t>
            </a:r>
            <a:r>
              <a:rPr lang="pl-PL" sz="2100" dirty="0" err="1" smtClean="0">
                <a:latin typeface="Times New Roman" pitchFamily="18" charset="0"/>
                <a:cs typeface="Times New Roman" pitchFamily="18" charset="0"/>
              </a:rPr>
              <a:t>Rheinland</a:t>
            </a:r>
            <a:r>
              <a:rPr lang="pl-PL" sz="2100" dirty="0" smtClean="0">
                <a:latin typeface="Times New Roman" pitchFamily="18" charset="0"/>
                <a:cs typeface="Times New Roman" pitchFamily="18" charset="0"/>
              </a:rPr>
              <a:t> – </a:t>
            </a:r>
            <a:r>
              <a:rPr lang="pl-PL" sz="2100" dirty="0" err="1" smtClean="0">
                <a:latin typeface="Times New Roman" pitchFamily="18" charset="0"/>
                <a:cs typeface="Times New Roman" pitchFamily="18" charset="0"/>
              </a:rPr>
              <a:t>Pfalz</a:t>
            </a:r>
            <a:r>
              <a:rPr lang="pl-PL" sz="2100" dirty="0" smtClean="0">
                <a:latin typeface="Times New Roman" pitchFamily="18" charset="0"/>
                <a:cs typeface="Times New Roman" pitchFamily="18" charset="0"/>
              </a:rPr>
              <a:t> – Kolonii. W pierwszym dniu naszego wspólnego wyjazdu odwiedziliśmy firmowy sklep </a:t>
            </a:r>
            <a:r>
              <a:rPr lang="pl-PL" sz="2100" dirty="0" err="1" smtClean="0">
                <a:latin typeface="Times New Roman" pitchFamily="18" charset="0"/>
                <a:cs typeface="Times New Roman" pitchFamily="18" charset="0"/>
              </a:rPr>
              <a:t>Haribo</a:t>
            </a:r>
            <a:r>
              <a:rPr lang="pl-PL" sz="2100" dirty="0" smtClean="0">
                <a:latin typeface="Times New Roman" pitchFamily="18" charset="0"/>
                <a:cs typeface="Times New Roman" pitchFamily="18" charset="0"/>
              </a:rPr>
              <a:t>. Nigdy dotąd nie mieliśmy okazji zobaczyć całego asortymentu produktów, które są wytwarzane przez tą firmę. </a:t>
            </a:r>
            <a:endParaRPr lang="pl-PL" sz="2100" dirty="0">
              <a:latin typeface="Times New Roman" pitchFamily="18" charset="0"/>
              <a:cs typeface="Times New Roman" pitchFamily="18" charset="0"/>
            </a:endParaRPr>
          </a:p>
        </p:txBody>
      </p:sp>
      <p:pic>
        <p:nvPicPr>
          <p:cNvPr id="3074" name="Picture 2" descr="F:\Dierdorf 27.05-03.06.2015\IMGP4685.JPG"/>
          <p:cNvPicPr>
            <a:picLocks noGrp="1" noChangeAspect="1" noChangeArrowheads="1"/>
          </p:cNvPicPr>
          <p:nvPr>
            <p:ph sz="half" idx="2"/>
          </p:nvPr>
        </p:nvPicPr>
        <p:blipFill>
          <a:blip r:embed="rId2" cstate="print"/>
          <a:srcRect/>
          <a:stretch>
            <a:fillRect/>
          </a:stretch>
        </p:blipFill>
        <p:spPr bwMode="auto">
          <a:xfrm>
            <a:off x="5214942" y="1571613"/>
            <a:ext cx="3487733" cy="2325155"/>
          </a:xfrm>
          <a:prstGeom prst="rect">
            <a:avLst/>
          </a:prstGeom>
          <a:noFill/>
        </p:spPr>
      </p:pic>
      <p:pic>
        <p:nvPicPr>
          <p:cNvPr id="3075" name="Picture 3" descr="F:\Dierdorf 27.05-03.06.2015\IMGP4714.JPG"/>
          <p:cNvPicPr>
            <a:picLocks noChangeAspect="1" noChangeArrowheads="1"/>
          </p:cNvPicPr>
          <p:nvPr/>
        </p:nvPicPr>
        <p:blipFill>
          <a:blip r:embed="rId3" cstate="print"/>
          <a:srcRect/>
          <a:stretch>
            <a:fillRect/>
          </a:stretch>
        </p:blipFill>
        <p:spPr bwMode="auto">
          <a:xfrm>
            <a:off x="5072065" y="4048128"/>
            <a:ext cx="3695689" cy="2463793"/>
          </a:xfrm>
          <a:prstGeom prst="rect">
            <a:avLst/>
          </a:prstGeom>
          <a:noFill/>
        </p:spPr>
      </p:pic>
    </p:spTree>
  </p:cSld>
  <p:clrMapOvr>
    <a:masterClrMapping/>
  </p:clrMapOvr>
  <p:transition>
    <p:cover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1800" dirty="0" smtClean="0">
                <a:latin typeface="Times New Roman" pitchFamily="18" charset="0"/>
                <a:cs typeface="Times New Roman" pitchFamily="18" charset="0"/>
              </a:rPr>
              <a:t>Następnym punktem wspólnego programu była wizyta w parku rozrywki </a:t>
            </a:r>
            <a:r>
              <a:rPr lang="pl-PL" sz="1800" dirty="0" err="1" smtClean="0">
                <a:latin typeface="Times New Roman" pitchFamily="18" charset="0"/>
                <a:cs typeface="Times New Roman" pitchFamily="18" charset="0"/>
              </a:rPr>
              <a:t>Phantasialand</a:t>
            </a:r>
            <a:r>
              <a:rPr lang="pl-PL" sz="1800" dirty="0" smtClean="0">
                <a:latin typeface="Times New Roman" pitchFamily="18" charset="0"/>
                <a:cs typeface="Times New Roman" pitchFamily="18" charset="0"/>
              </a:rPr>
              <a:t>. Była to wspaniała okazja, aby połączyć przyjemne z pożytecznym, ponieważ zintegrowaliśmy się doskonale podczas wspólnej zabawy. Po wyczerpującym dniu udaliśmy się na nocleg do schroniska. Następnego dnia zwiedzaliśmy Kolonię z jej największym zabytkiem Katedrą Kolońską. Po dawce historii i sztuki zwiedzaliśmy studia radiowe i telewizyjne niemieckiego programy WDR. Zobaczyliśmy jak kręci się programy telewizyjne i przygotowuje się słuchowiska radiowe.</a:t>
            </a:r>
            <a:endParaRPr lang="pl-PL" sz="1800" dirty="0"/>
          </a:p>
        </p:txBody>
      </p:sp>
      <p:pic>
        <p:nvPicPr>
          <p:cNvPr id="4099" name="Picture 3" descr="F:\Dierdorf 27.05-03.06.2015\IMGP4748.JPG"/>
          <p:cNvPicPr>
            <a:picLocks noGrp="1" noChangeAspect="1" noChangeArrowheads="1"/>
          </p:cNvPicPr>
          <p:nvPr>
            <p:ph sz="half" idx="2"/>
          </p:nvPr>
        </p:nvPicPr>
        <p:blipFill>
          <a:blip r:embed="rId2" cstate="print"/>
          <a:srcRect/>
          <a:stretch>
            <a:fillRect/>
          </a:stretch>
        </p:blipFill>
        <p:spPr bwMode="auto">
          <a:xfrm>
            <a:off x="5153819" y="1524000"/>
            <a:ext cx="3048000" cy="4572000"/>
          </a:xfrm>
          <a:prstGeom prst="rect">
            <a:avLst/>
          </a:prstGeom>
          <a:noFill/>
        </p:spPr>
      </p:pic>
    </p:spTree>
  </p:cSld>
  <p:clrMapOvr>
    <a:masterClrMapping/>
  </p:clrMapOvr>
  <p:transition>
    <p:cover dir="d"/>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2000" dirty="0" smtClean="0">
                <a:latin typeface="Times New Roman" pitchFamily="18" charset="0"/>
                <a:cs typeface="Times New Roman" pitchFamily="18" charset="0"/>
              </a:rPr>
              <a:t>Weekend spędziliśmy u rodzin. Każdy z nas przeżył coś niezwykłego i zobaczył ciekawe miejsca. O swych wrażeniach opowiadaliśmy sobie w czasie poniedziałkowego spotkania w szkole. Poniedziałkowy poranek przyniósł nam nowe niespodzianki. Ten dzień rozpoczęliśmy od wizyty w szkole. Wzięliśmy udział w lekcjach matematyki, wychowania fizycznego, historii i muzyki. Po lekcjach udaliśmy się na basen a następnie wyruszyliśmy na spacer po mieście. </a:t>
            </a:r>
          </a:p>
          <a:p>
            <a:endParaRPr lang="pl-PL" sz="2000" dirty="0">
              <a:latin typeface="Times New Roman" pitchFamily="18" charset="0"/>
              <a:cs typeface="Times New Roman" pitchFamily="18" charset="0"/>
            </a:endParaRPr>
          </a:p>
        </p:txBody>
      </p:sp>
      <p:pic>
        <p:nvPicPr>
          <p:cNvPr id="5122" name="Picture 2" descr="F:\Dierdorf 27.05-03.06.2015\IMGP4800.JPG"/>
          <p:cNvPicPr>
            <a:picLocks noGrp="1" noChangeAspect="1" noChangeArrowheads="1"/>
          </p:cNvPicPr>
          <p:nvPr>
            <p:ph sz="half" idx="2"/>
          </p:nvPr>
        </p:nvPicPr>
        <p:blipFill>
          <a:blip r:embed="rId2" cstate="print"/>
          <a:srcRect/>
          <a:stretch>
            <a:fillRect/>
          </a:stretch>
        </p:blipFill>
        <p:spPr bwMode="auto">
          <a:xfrm>
            <a:off x="5273652" y="1643051"/>
            <a:ext cx="3429024" cy="2286016"/>
          </a:xfrm>
          <a:prstGeom prst="rect">
            <a:avLst/>
          </a:prstGeom>
          <a:noFill/>
        </p:spPr>
      </p:pic>
      <p:pic>
        <p:nvPicPr>
          <p:cNvPr id="5123" name="Picture 3" descr="F:\Dierdorf 27.05-03.06.2015\IMGP4813.JPG"/>
          <p:cNvPicPr>
            <a:picLocks noChangeAspect="1" noChangeArrowheads="1"/>
          </p:cNvPicPr>
          <p:nvPr/>
        </p:nvPicPr>
        <p:blipFill>
          <a:blip r:embed="rId3" cstate="print"/>
          <a:srcRect/>
          <a:stretch>
            <a:fillRect/>
          </a:stretch>
        </p:blipFill>
        <p:spPr bwMode="auto">
          <a:xfrm>
            <a:off x="5214942" y="4071942"/>
            <a:ext cx="3552813" cy="2368542"/>
          </a:xfrm>
          <a:prstGeom prst="rect">
            <a:avLst/>
          </a:prstGeom>
          <a:noFill/>
        </p:spPr>
      </p:pic>
    </p:spTree>
  </p:cSld>
  <p:clrMapOvr>
    <a:masterClrMapping/>
  </p:clrMapOvr>
  <p:transition>
    <p:cover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1900" dirty="0" smtClean="0">
                <a:latin typeface="Times New Roman" pitchFamily="18" charset="0"/>
                <a:cs typeface="Times New Roman" pitchFamily="18" charset="0"/>
              </a:rPr>
              <a:t>Podziwialiśmy zabytkowe kamieniczki, ratusz i przepiękne uliczki miasta </a:t>
            </a:r>
            <a:r>
              <a:rPr lang="pl-PL" sz="1900" dirty="0" err="1" smtClean="0">
                <a:latin typeface="Times New Roman" pitchFamily="18" charset="0"/>
                <a:cs typeface="Times New Roman" pitchFamily="18" charset="0"/>
              </a:rPr>
              <a:t>Dierdorf</a:t>
            </a:r>
            <a:r>
              <a:rPr lang="pl-PL" sz="1900" dirty="0" smtClean="0">
                <a:latin typeface="Times New Roman" pitchFamily="18" charset="0"/>
                <a:cs typeface="Times New Roman" pitchFamily="18" charset="0"/>
              </a:rPr>
              <a:t>. Popołudnie spędziliśmy na wspólnym grillowaniu w szkole. Podczas tego spotkania mogliśmy podzielić się wrażeniami z naszego pobytu. Nie był to jednak koniec naszej wizyty. We wtorek spotkaliśmy się na dworcu autobusowym przed szkołą, aby udać się na ostatnią wspólną wycieczkę do Bad </a:t>
            </a:r>
            <a:r>
              <a:rPr lang="pl-PL" sz="1900" dirty="0" err="1" smtClean="0">
                <a:latin typeface="Times New Roman" pitchFamily="18" charset="0"/>
                <a:cs typeface="Times New Roman" pitchFamily="18" charset="0"/>
              </a:rPr>
              <a:t>Neuenahr</a:t>
            </a:r>
            <a:r>
              <a:rPr lang="pl-PL" sz="1900" dirty="0" smtClean="0">
                <a:latin typeface="Times New Roman" pitchFamily="18" charset="0"/>
                <a:cs typeface="Times New Roman" pitchFamily="18" charset="0"/>
              </a:rPr>
              <a:t>- </a:t>
            </a:r>
            <a:r>
              <a:rPr lang="pl-PL" sz="1900" dirty="0" err="1" smtClean="0">
                <a:latin typeface="Times New Roman" pitchFamily="18" charset="0"/>
                <a:cs typeface="Times New Roman" pitchFamily="18" charset="0"/>
              </a:rPr>
              <a:t>Ahrweiler</a:t>
            </a:r>
            <a:r>
              <a:rPr lang="pl-PL" sz="1900" dirty="0" smtClean="0">
                <a:latin typeface="Times New Roman" pitchFamily="18" charset="0"/>
                <a:cs typeface="Times New Roman" pitchFamily="18" charset="0"/>
              </a:rPr>
              <a:t>. W pobliżu tego miasteczka znajdują się rządowe bunkry, które powstały po II Wojnie Światowej.</a:t>
            </a:r>
            <a:endParaRPr lang="pl-PL" sz="1900" dirty="0"/>
          </a:p>
        </p:txBody>
      </p:sp>
      <p:pic>
        <p:nvPicPr>
          <p:cNvPr id="6146" name="Picture 2" descr="F:\Dierdorf 27.05-03.06.2015\IMGP4858.JPG"/>
          <p:cNvPicPr>
            <a:picLocks noGrp="1" noChangeAspect="1" noChangeArrowheads="1"/>
          </p:cNvPicPr>
          <p:nvPr>
            <p:ph sz="half" idx="2"/>
          </p:nvPr>
        </p:nvPicPr>
        <p:blipFill>
          <a:blip r:embed="rId2" cstate="print"/>
          <a:srcRect/>
          <a:stretch>
            <a:fillRect/>
          </a:stretch>
        </p:blipFill>
        <p:spPr bwMode="auto">
          <a:xfrm>
            <a:off x="4916462" y="1643051"/>
            <a:ext cx="3857652" cy="2571768"/>
          </a:xfrm>
          <a:prstGeom prst="rect">
            <a:avLst/>
          </a:prstGeom>
          <a:noFill/>
        </p:spPr>
      </p:pic>
      <p:pic>
        <p:nvPicPr>
          <p:cNvPr id="6147" name="Picture 3" descr="F:\Dierdorf 27.05-03.06.2015\IMGP5105.JPG"/>
          <p:cNvPicPr>
            <a:picLocks noChangeAspect="1" noChangeArrowheads="1"/>
          </p:cNvPicPr>
          <p:nvPr/>
        </p:nvPicPr>
        <p:blipFill>
          <a:blip r:embed="rId3" cstate="print"/>
          <a:srcRect/>
          <a:stretch>
            <a:fillRect/>
          </a:stretch>
        </p:blipFill>
        <p:spPr bwMode="auto">
          <a:xfrm>
            <a:off x="5286380" y="4357694"/>
            <a:ext cx="3276605" cy="2184403"/>
          </a:xfrm>
          <a:prstGeom prst="rect">
            <a:avLst/>
          </a:prstGeom>
          <a:noFill/>
        </p:spPr>
      </p:pic>
    </p:spTree>
  </p:cSld>
  <p:clrMapOvr>
    <a:masterClrMapping/>
  </p:clrMapOvr>
  <p:transition>
    <p:cover dir="d"/>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1900" dirty="0" smtClean="0"/>
              <a:t>Następnie udaliśmy się do miasteczka, zostaliśmy podzieleni na małe grupy – każda grupa składała się z uczniów polskich oraz niemieckich – i wyruszyliśmy na spacer po mieście. Nie był to jednak zwykły spacer. Owszem podziwialiśmy zabytkowe budowle, ale także wykonywaliśmy wspólnie zadania przygotowane dla nas przez niemieckich nauczycieli. Dobra współpraca oraz wzajemna życzliwość sprawiły, że zadania okazały się przysłowiową „pestką”. </a:t>
            </a:r>
            <a:endParaRPr lang="pl-PL" sz="1900" dirty="0"/>
          </a:p>
        </p:txBody>
      </p:sp>
      <p:pic>
        <p:nvPicPr>
          <p:cNvPr id="7170" name="Picture 2" descr="F:\Dierdorf 27.05-03.06.2015\IMGP5170.JPG"/>
          <p:cNvPicPr>
            <a:picLocks noGrp="1" noChangeAspect="1" noChangeArrowheads="1"/>
          </p:cNvPicPr>
          <p:nvPr>
            <p:ph sz="half" idx="2"/>
          </p:nvPr>
        </p:nvPicPr>
        <p:blipFill>
          <a:blip r:embed="rId2" cstate="print"/>
          <a:srcRect/>
          <a:stretch>
            <a:fillRect/>
          </a:stretch>
        </p:blipFill>
        <p:spPr bwMode="auto">
          <a:xfrm>
            <a:off x="5214943" y="1643051"/>
            <a:ext cx="3429022" cy="2286015"/>
          </a:xfrm>
          <a:prstGeom prst="rect">
            <a:avLst/>
          </a:prstGeom>
          <a:noFill/>
        </p:spPr>
      </p:pic>
      <p:pic>
        <p:nvPicPr>
          <p:cNvPr id="7171" name="Picture 3" descr="F:\Dierdorf 27.05-03.06.2015\IMGP5218 - Kopia.JPG"/>
          <p:cNvPicPr>
            <a:picLocks noChangeAspect="1" noChangeArrowheads="1"/>
          </p:cNvPicPr>
          <p:nvPr/>
        </p:nvPicPr>
        <p:blipFill>
          <a:blip r:embed="rId3" cstate="print"/>
          <a:srcRect/>
          <a:stretch>
            <a:fillRect/>
          </a:stretch>
        </p:blipFill>
        <p:spPr bwMode="auto">
          <a:xfrm>
            <a:off x="5214942" y="4143380"/>
            <a:ext cx="3419290" cy="2279527"/>
          </a:xfrm>
          <a:prstGeom prst="rect">
            <a:avLst/>
          </a:prstGeom>
          <a:noFill/>
        </p:spPr>
      </p:pic>
    </p:spTree>
  </p:cSld>
  <p:clrMapOvr>
    <a:masterClrMapping/>
  </p:clrMapOvr>
  <p:transition>
    <p:cover dir="d"/>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Wizyta w </a:t>
            </a:r>
            <a:r>
              <a:rPr lang="pl-PL" dirty="0" err="1" smtClean="0"/>
              <a:t>Dierdorf</a:t>
            </a:r>
            <a:r>
              <a:rPr lang="pl-PL" dirty="0" smtClean="0"/>
              <a:t> – maj 2015</a:t>
            </a:r>
            <a:endParaRPr lang="pl-PL" dirty="0"/>
          </a:p>
        </p:txBody>
      </p:sp>
      <p:sp>
        <p:nvSpPr>
          <p:cNvPr id="3" name="Symbol zastępczy zawartości 2"/>
          <p:cNvSpPr>
            <a:spLocks noGrp="1"/>
          </p:cNvSpPr>
          <p:nvPr>
            <p:ph sz="half" idx="1"/>
          </p:nvPr>
        </p:nvSpPr>
        <p:spPr/>
        <p:txBody>
          <a:bodyPr/>
          <a:lstStyle/>
          <a:p>
            <a:r>
              <a:rPr lang="pl-PL" sz="2000" dirty="0" smtClean="0"/>
              <a:t>Po wykonaniu zadań czekała na nas ostatnia atrakcja, przejazd rowerami wodnymi po jeziorze Maar. Tego wieczoru w naszych sercach radość mieszała się ze smutkiem. Wiedzieliśmy, że nasz pobyt w </a:t>
            </a:r>
            <a:r>
              <a:rPr lang="pl-PL" sz="2000" dirty="0" err="1" smtClean="0"/>
              <a:t>Dierdorfie</a:t>
            </a:r>
            <a:r>
              <a:rPr lang="pl-PL" sz="2000" dirty="0" smtClean="0"/>
              <a:t> dobiega końca. W środę o godzinie 8</a:t>
            </a:r>
            <a:r>
              <a:rPr lang="pl-PL" sz="2000" baseline="30000" dirty="0" smtClean="0"/>
              <a:t>00</a:t>
            </a:r>
            <a:r>
              <a:rPr lang="pl-PL" sz="2000" dirty="0" smtClean="0"/>
              <a:t> ponownie zebraliśmy się na placu autobusowym. Tym razem jednak, aby wyruszyć w powrotną drogę. Łzom i uściskom nie było końca. Wizyta kończyła się, jednak nasza przyjaźń z niemiecką szkołą i jej uczniami trwać będzie nadal.</a:t>
            </a:r>
          </a:p>
          <a:p>
            <a:endParaRPr lang="pl-PL" sz="2000" dirty="0"/>
          </a:p>
        </p:txBody>
      </p:sp>
      <p:pic>
        <p:nvPicPr>
          <p:cNvPr id="8194" name="Picture 2" descr="F:\Dierdorf 27.05-03.06.2015\IMGP5340.JPG"/>
          <p:cNvPicPr>
            <a:picLocks noGrp="1" noChangeAspect="1" noChangeArrowheads="1"/>
          </p:cNvPicPr>
          <p:nvPr>
            <p:ph sz="half" idx="2"/>
          </p:nvPr>
        </p:nvPicPr>
        <p:blipFill>
          <a:blip r:embed="rId2" cstate="print"/>
          <a:srcRect/>
          <a:stretch>
            <a:fillRect/>
          </a:stretch>
        </p:blipFill>
        <p:spPr bwMode="auto">
          <a:xfrm>
            <a:off x="5107785" y="4000504"/>
            <a:ext cx="3536180" cy="2357454"/>
          </a:xfrm>
          <a:prstGeom prst="rect">
            <a:avLst/>
          </a:prstGeom>
          <a:noFill/>
        </p:spPr>
      </p:pic>
      <p:pic>
        <p:nvPicPr>
          <p:cNvPr id="8195" name="Picture 3" descr="F:\Dierdorf 27.05-03.06.2015\IMGP5307.JPG"/>
          <p:cNvPicPr>
            <a:picLocks noChangeAspect="1" noChangeArrowheads="1"/>
          </p:cNvPicPr>
          <p:nvPr/>
        </p:nvPicPr>
        <p:blipFill>
          <a:blip r:embed="rId3" cstate="print"/>
          <a:srcRect/>
          <a:stretch>
            <a:fillRect/>
          </a:stretch>
        </p:blipFill>
        <p:spPr bwMode="auto">
          <a:xfrm>
            <a:off x="5072066" y="1428736"/>
            <a:ext cx="3552813" cy="2368542"/>
          </a:xfrm>
          <a:prstGeom prst="rect">
            <a:avLst/>
          </a:prstGeom>
          <a:noFill/>
        </p:spPr>
      </p:pic>
    </p:spTree>
  </p:cSld>
  <p:clrMapOvr>
    <a:masterClrMapping/>
  </p:clrMapOvr>
  <p:transition>
    <p:cover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pl-PL" smtClean="0">
                <a:ln>
                  <a:noFill/>
                </a:ln>
                <a:solidFill>
                  <a:schemeClr val="bg1"/>
                </a:solidFill>
                <a:effectLst/>
              </a:rPr>
              <a:t>Koordynatorzy wymiany</a:t>
            </a:r>
            <a:endParaRPr lang="de-DE" smtClean="0">
              <a:ln>
                <a:noFill/>
              </a:ln>
              <a:solidFill>
                <a:schemeClr val="bg1"/>
              </a:solidFill>
              <a:effectLst/>
            </a:endParaRPr>
          </a:p>
        </p:txBody>
      </p:sp>
      <p:sp>
        <p:nvSpPr>
          <p:cNvPr id="10243" name="Rectangle 4"/>
          <p:cNvSpPr>
            <a:spLocks noGrp="1"/>
          </p:cNvSpPr>
          <p:nvPr>
            <p:ph type="body" sz="half" idx="1"/>
          </p:nvPr>
        </p:nvSpPr>
        <p:spPr>
          <a:xfrm>
            <a:off x="457200" y="1447800"/>
            <a:ext cx="4038600" cy="4678363"/>
          </a:xfrm>
        </p:spPr>
        <p:txBody>
          <a:bodyPr/>
          <a:lstStyle/>
          <a:p>
            <a:pPr>
              <a:buFont typeface="Wingdings 2" pitchFamily="18" charset="2"/>
              <a:buNone/>
            </a:pPr>
            <a:r>
              <a:rPr lang="pl-PL" altLang="pl-PL" sz="2200" smtClean="0">
                <a:solidFill>
                  <a:schemeClr val="bg1"/>
                </a:solidFill>
              </a:rPr>
              <a:t>   </a:t>
            </a:r>
          </a:p>
          <a:p>
            <a:pPr>
              <a:buFont typeface="Wingdings 2" pitchFamily="18" charset="2"/>
              <a:buNone/>
            </a:pPr>
            <a:endParaRPr lang="pl-PL" altLang="pl-PL" sz="2200" smtClean="0">
              <a:solidFill>
                <a:schemeClr val="bg1"/>
              </a:solidFill>
            </a:endParaRPr>
          </a:p>
          <a:p>
            <a:pPr>
              <a:buFont typeface="Wingdings 2" pitchFamily="18" charset="2"/>
              <a:buNone/>
            </a:pPr>
            <a:endParaRPr lang="pl-PL" altLang="pl-PL" sz="2200" smtClean="0">
              <a:solidFill>
                <a:schemeClr val="bg1"/>
              </a:solidFill>
            </a:endParaRPr>
          </a:p>
          <a:p>
            <a:pPr>
              <a:buFont typeface="Wingdings 2" pitchFamily="18" charset="2"/>
              <a:buNone/>
            </a:pPr>
            <a:r>
              <a:rPr lang="pl-PL" altLang="pl-PL" sz="2200" smtClean="0">
                <a:solidFill>
                  <a:schemeClr val="bg1"/>
                </a:solidFill>
              </a:rPr>
              <a:t>    </a:t>
            </a:r>
          </a:p>
          <a:p>
            <a:pPr>
              <a:buFont typeface="Wingdings 2" pitchFamily="18" charset="2"/>
              <a:buNone/>
            </a:pPr>
            <a:r>
              <a:rPr lang="pl-PL" altLang="pl-PL" sz="2200" smtClean="0">
                <a:solidFill>
                  <a:schemeClr val="bg1"/>
                </a:solidFill>
              </a:rPr>
              <a:t> Joanna Kamińska-Leydy</a:t>
            </a:r>
          </a:p>
          <a:p>
            <a:pPr>
              <a:buFont typeface="Wingdings 2" pitchFamily="18" charset="2"/>
              <a:buNone/>
            </a:pPr>
            <a:r>
              <a:rPr lang="pl-PL" altLang="pl-PL" sz="2200" smtClean="0">
                <a:solidFill>
                  <a:schemeClr val="bg1"/>
                </a:solidFill>
              </a:rPr>
              <a:t>        (od 2003 roku)</a:t>
            </a:r>
            <a:endParaRPr lang="de-DE" altLang="pl-PL" sz="2200" smtClean="0">
              <a:solidFill>
                <a:schemeClr val="bg1"/>
              </a:solidFill>
            </a:endParaRPr>
          </a:p>
        </p:txBody>
      </p:sp>
      <p:sp>
        <p:nvSpPr>
          <p:cNvPr id="10244" name="Rectangle 5"/>
          <p:cNvSpPr>
            <a:spLocks noGrp="1"/>
          </p:cNvSpPr>
          <p:nvPr>
            <p:ph type="body" sz="half" idx="2"/>
          </p:nvPr>
        </p:nvSpPr>
        <p:spPr>
          <a:xfrm>
            <a:off x="4648200" y="1447800"/>
            <a:ext cx="4038600" cy="4678363"/>
          </a:xfrm>
        </p:spPr>
        <p:txBody>
          <a:bodyPr/>
          <a:lstStyle/>
          <a:p>
            <a:endParaRPr lang="de-DE" altLang="pl-PL" sz="2200" smtClean="0">
              <a:solidFill>
                <a:schemeClr val="bg1"/>
              </a:solidFill>
            </a:endParaRPr>
          </a:p>
        </p:txBody>
      </p:sp>
      <p:pic>
        <p:nvPicPr>
          <p:cNvPr id="10245" name="Picture 7" descr="asia"/>
          <p:cNvPicPr>
            <a:picLocks noChangeAspect="1" noChangeArrowheads="1"/>
          </p:cNvPicPr>
          <p:nvPr/>
        </p:nvPicPr>
        <p:blipFill>
          <a:blip r:embed="rId3"/>
          <a:srcRect/>
          <a:stretch>
            <a:fillRect/>
          </a:stretch>
        </p:blipFill>
        <p:spPr bwMode="auto">
          <a:xfrm>
            <a:off x="3419475" y="2060575"/>
            <a:ext cx="5334000" cy="359727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er">
  <a:themeElements>
    <a:clrScheme name="Kapitał">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Papi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elkomiejski">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1208</TotalTime>
  <Words>2625</Words>
  <Application>Microsoft Office PowerPoint</Application>
  <PresentationFormat>Pokaz na ekranie (4:3)</PresentationFormat>
  <Paragraphs>209</Paragraphs>
  <Slides>85</Slides>
  <Notes>28</Notes>
  <HiddenSlides>0</HiddenSlides>
  <MMClips>0</MMClips>
  <ScaleCrop>false</ScaleCrop>
  <HeadingPairs>
    <vt:vector size="4" baseType="variant">
      <vt:variant>
        <vt:lpstr>Motyw</vt:lpstr>
      </vt:variant>
      <vt:variant>
        <vt:i4>1</vt:i4>
      </vt:variant>
      <vt:variant>
        <vt:lpstr>Tytuły slajdów</vt:lpstr>
      </vt:variant>
      <vt:variant>
        <vt:i4>85</vt:i4>
      </vt:variant>
    </vt:vector>
  </HeadingPairs>
  <TitlesOfParts>
    <vt:vector size="86" baseType="lpstr">
      <vt:lpstr>Papier</vt:lpstr>
      <vt:lpstr>Zespół  Szkół  im.  Jana  Pawła  II w  Benicach</vt:lpstr>
      <vt:lpstr>Slajd 2</vt:lpstr>
      <vt:lpstr>Slajd 3</vt:lpstr>
      <vt:lpstr>Dyrektorzy wspierający wymianę</vt:lpstr>
      <vt:lpstr>Dyrektorzy wspierający wymianę</vt:lpstr>
      <vt:lpstr>Dyrektorzy wspierający wymianę</vt:lpstr>
      <vt:lpstr>Koordynatorzy wymiany</vt:lpstr>
      <vt:lpstr>Koordynatorzy wymiany</vt:lpstr>
      <vt:lpstr>Koordynatorzy wymiany</vt:lpstr>
      <vt:lpstr>Cele wymiany polsko-niemieckiej</vt:lpstr>
      <vt:lpstr>    Cele...</vt:lpstr>
      <vt:lpstr>    Cele...</vt:lpstr>
      <vt:lpstr>Slajd 13</vt:lpstr>
      <vt:lpstr>Slajd 14</vt:lpstr>
      <vt:lpstr>Slajd 15</vt:lpstr>
      <vt:lpstr>Slajd 16</vt:lpstr>
      <vt:lpstr>Slajd 17</vt:lpstr>
      <vt:lpstr>05-12 V 2001r.</vt:lpstr>
      <vt:lpstr>Slajd 19</vt:lpstr>
      <vt:lpstr>Slajd 20</vt:lpstr>
      <vt:lpstr>Slajd 21</vt:lpstr>
      <vt:lpstr>Slajd 22</vt:lpstr>
      <vt:lpstr>W kwietniu 2002 roku niemieccy przyjaciele odwiedzili nas w Polsce. Wzięli udział w trzydniowej wycieczce do Malborka, Torunia i Trójmiasta. Celem tej wycieczki było  poznanie i przypomnienie wspólnych wątków historii obu narodów poprzez zwiedzenie Westerplatte, Gdańska, Malborka, Torunia. Największą radość sprawiły uczniom zajęcia plastyczne, podczas których wykonane zostały portrety twarzy dzieci niemieckich w martwej naturze.</vt:lpstr>
      <vt:lpstr>20 – 27 IV 2002</vt:lpstr>
      <vt:lpstr>Slajd 25</vt:lpstr>
      <vt:lpstr>Spotkanie w Dierdorfie w dniach 03.-10.05.2003r.</vt:lpstr>
      <vt:lpstr>Slajd 27</vt:lpstr>
      <vt:lpstr>3 V – 10 V 2003</vt:lpstr>
      <vt:lpstr>Slajd 29</vt:lpstr>
      <vt:lpstr>Slajd 30</vt:lpstr>
      <vt:lpstr>Slajd 31</vt:lpstr>
      <vt:lpstr>8 V – 15 V 2004</vt:lpstr>
      <vt:lpstr>Slajd 33</vt:lpstr>
      <vt:lpstr>Slajd 34</vt:lpstr>
      <vt:lpstr>Slajd 35</vt:lpstr>
      <vt:lpstr>Slajd 36</vt:lpstr>
      <vt:lpstr>Slajd 37</vt:lpstr>
      <vt:lpstr>Slajd 38</vt:lpstr>
      <vt:lpstr>8 – 15 IV 2005 </vt:lpstr>
      <vt:lpstr>Slajd 40</vt:lpstr>
      <vt:lpstr>Slajd 41</vt:lpstr>
      <vt:lpstr>Slajd 42</vt:lpstr>
      <vt:lpstr>5 V – 12 V 2006</vt:lpstr>
      <vt:lpstr>Slajd 44</vt:lpstr>
      <vt:lpstr>Slajd 45</vt:lpstr>
      <vt:lpstr>Slajd 46</vt:lpstr>
      <vt:lpstr>Slajd 47</vt:lpstr>
      <vt:lpstr>5 V – 12 V 2007</vt:lpstr>
      <vt:lpstr>Slajd 49</vt:lpstr>
      <vt:lpstr>Slajd 50</vt:lpstr>
      <vt:lpstr>Slajd 51</vt:lpstr>
      <vt:lpstr>Slajd 52</vt:lpstr>
      <vt:lpstr>3 IV – 10 IV 2008</vt:lpstr>
      <vt:lpstr>Slajd 54</vt:lpstr>
      <vt:lpstr>Slajd 55</vt:lpstr>
      <vt:lpstr>23 – 30 IV 2009</vt:lpstr>
      <vt:lpstr>Slajd 57</vt:lpstr>
      <vt:lpstr>Slajd 58</vt:lpstr>
      <vt:lpstr>Slajd 59</vt:lpstr>
      <vt:lpstr>Slajd 60</vt:lpstr>
      <vt:lpstr>Slajd 61</vt:lpstr>
      <vt:lpstr>Spotkanie w Niemczech w dniach 14-21.05.2011r. </vt:lpstr>
      <vt:lpstr>Slajd 63</vt:lpstr>
      <vt:lpstr>Spotkanie w Benicach w dniach 29-12.05.2012 </vt:lpstr>
      <vt:lpstr>Slajd 65</vt:lpstr>
      <vt:lpstr>Spotkanie w Niemczech w dniach 8-15.04.2013r.</vt:lpstr>
      <vt:lpstr>Slajd 67</vt:lpstr>
      <vt:lpstr>Slajd 68</vt:lpstr>
      <vt:lpstr>Slajd 69</vt:lpstr>
      <vt:lpstr>Slajd 70</vt:lpstr>
      <vt:lpstr>Spotkanie w Benicach w dniach 16-23.05.2014 r.</vt:lpstr>
      <vt:lpstr>Slajd 72</vt:lpstr>
      <vt:lpstr>Slajd 73</vt:lpstr>
      <vt:lpstr>Slajd 74</vt:lpstr>
      <vt:lpstr>Slajd 75</vt:lpstr>
      <vt:lpstr>Slajd 76</vt:lpstr>
      <vt:lpstr>Slajd 77</vt:lpstr>
      <vt:lpstr>Wizyta w Dierdorf – maj 2015</vt:lpstr>
      <vt:lpstr>Wizyta w Dierdorf – maj 2015</vt:lpstr>
      <vt:lpstr>Wizyta w Dierdorf – maj 2015</vt:lpstr>
      <vt:lpstr>Wizyta w Dierdorf – maj 2015</vt:lpstr>
      <vt:lpstr>Wizyta w Dierdorf – maj 2015</vt:lpstr>
      <vt:lpstr>Wizyta w Dierdorf – maj 2015</vt:lpstr>
      <vt:lpstr>Wizyta w Dierdorf – maj 2015</vt:lpstr>
      <vt:lpstr>Wizyta w Dierdorf – maj 2015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Zespół Szkół w Benicach</dc:title>
  <dc:creator>Bogunia</dc:creator>
  <cp:lastModifiedBy>User</cp:lastModifiedBy>
  <cp:revision>187</cp:revision>
  <dcterms:created xsi:type="dcterms:W3CDTF">2006-05-02T14:58:04Z</dcterms:created>
  <dcterms:modified xsi:type="dcterms:W3CDTF">2015-10-04T16:37:11Z</dcterms:modified>
</cp:coreProperties>
</file>