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74" r:id="rId8"/>
    <p:sldId id="282" r:id="rId9"/>
    <p:sldId id="275" r:id="rId10"/>
    <p:sldId id="263" r:id="rId11"/>
    <p:sldId id="258" r:id="rId12"/>
    <p:sldId id="264" r:id="rId13"/>
    <p:sldId id="265" r:id="rId14"/>
    <p:sldId id="266" r:id="rId15"/>
    <p:sldId id="267" r:id="rId16"/>
    <p:sldId id="268" r:id="rId17"/>
    <p:sldId id="273" r:id="rId18"/>
    <p:sldId id="278" r:id="rId19"/>
    <p:sldId id="283" r:id="rId20"/>
    <p:sldId id="269" r:id="rId21"/>
    <p:sldId id="271" r:id="rId22"/>
    <p:sldId id="270" r:id="rId23"/>
    <p:sldId id="281" r:id="rId24"/>
    <p:sldId id="284" r:id="rId25"/>
    <p:sldId id="272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CCE7-471D-461D-B160-2527523CE562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BBD2-6044-4D9D-B14C-8951B0B26CDB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5168900" y="4325112"/>
            <a:ext cx="63881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408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CCE7-471D-461D-B160-2527523CE562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BBD2-6044-4D9D-B14C-8951B0B26C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0430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CCE7-471D-461D-B160-2527523CE562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BBD2-6044-4D9D-B14C-8951B0B26C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8502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37404"/>
            <a:ext cx="9733280" cy="513496"/>
          </a:xfrm>
        </p:spPr>
        <p:txBody>
          <a:bodyPr/>
          <a:lstStyle>
            <a:lvl1pPr marL="0"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092200"/>
            <a:ext cx="9733280" cy="496739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CCE7-471D-461D-B160-2527523CE562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95675" y="6455270"/>
            <a:ext cx="1312025" cy="365125"/>
          </a:xfrm>
        </p:spPr>
        <p:txBody>
          <a:bodyPr/>
          <a:lstStyle/>
          <a:p>
            <a:fld id="{CEF6BBD2-6044-4D9D-B14C-8951B0B26CDB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91012" y="6371542"/>
            <a:ext cx="1237488" cy="43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50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CCE7-471D-461D-B160-2527523CE562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BBD2-6044-4D9D-B14C-8951B0B26CDB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509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76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CCE7-471D-461D-B160-2527523CE562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BBD2-6044-4D9D-B14C-8951B0B26C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8075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CCE7-471D-461D-B160-2527523CE562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BBD2-6044-4D9D-B14C-8951B0B26C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0668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CCE7-471D-461D-B160-2527523CE562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BBD2-6044-4D9D-B14C-8951B0B26C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4025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CCE7-471D-461D-B160-2527523CE562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BBD2-6044-4D9D-B14C-8951B0B26C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4840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4DCCE7-471D-461D-B160-2527523CE562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F6BBD2-6044-4D9D-B14C-8951B0B26C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1907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CCE7-471D-461D-B160-2527523CE562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BBD2-6044-4D9D-B14C-8951B0B26C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039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0" y="261204"/>
            <a:ext cx="9758680" cy="486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0" y="1447800"/>
            <a:ext cx="9758680" cy="46101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4DCCE7-471D-461D-B160-2527523CE562}" type="datetimeFigureOut">
              <a:rPr lang="pl-PL" smtClean="0"/>
              <a:pPr/>
              <a:t>2018-01-07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F6BBD2-6044-4D9D-B14C-8951B0B26CDB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549400" y="747246"/>
            <a:ext cx="9611092" cy="2539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529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ethecrowd.pl/przewodnik-platformy-crowdfundin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ilometrydobra.pl/ambasadorzy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0" y="73322"/>
            <a:ext cx="1875803" cy="17907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0" y="2838374"/>
            <a:ext cx="6102350" cy="1480312"/>
          </a:xfrm>
        </p:spPr>
        <p:txBody>
          <a:bodyPr>
            <a:normAutofit/>
          </a:bodyPr>
          <a:lstStyle/>
          <a:p>
            <a:r>
              <a:rPr lang="pl-PL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Jak zbiera się pieniądze </a:t>
            </a:r>
            <a:br>
              <a:rPr lang="pl-PL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Kilometrach Dobra</a:t>
            </a:r>
            <a:endParaRPr lang="pl-PL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43500" y="4455799"/>
            <a:ext cx="6121400" cy="446580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CZEGO NAUCZYLIŚMY SIĘ PRZEZ 4 LATA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0" y="2120366"/>
            <a:ext cx="1920734" cy="67696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68" y="128789"/>
            <a:ext cx="4727879" cy="31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0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886424" y="4081985"/>
            <a:ext cx="2269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Kwesta inauguracyjna pozwala zebrać pierwszą dużą kwotę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zainteresować media, jest też mobilizacją dla całej organizacji. 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9826" y="850900"/>
            <a:ext cx="7129172" cy="526241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481070" y="218941"/>
            <a:ext cx="9674610" cy="540913"/>
          </a:xfrm>
        </p:spPr>
        <p:txBody>
          <a:bodyPr>
            <a:normAutofit/>
          </a:bodyPr>
          <a:lstStyle/>
          <a:p>
            <a:r>
              <a:rPr lang="pl-PL" sz="3200" dirty="0" smtClean="0"/>
              <a:t>3. Inauguracja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27482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354994" y="3173592"/>
            <a:ext cx="181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Jedna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kilkugodzinna  zbiórka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centrum handlowym przynosi średni wynik ok. 1500 zł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wystarczy do niej czworo wolontariuszy.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2" b="1279"/>
          <a:stretch/>
        </p:blipFill>
        <p:spPr>
          <a:xfrm>
            <a:off x="1579881" y="1065672"/>
            <a:ext cx="7576998" cy="497024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54326" y="5666582"/>
            <a:ext cx="17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Opole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468192" y="180304"/>
            <a:ext cx="9687488" cy="618186"/>
          </a:xfrm>
        </p:spPr>
        <p:txBody>
          <a:bodyPr/>
          <a:lstStyle/>
          <a:p>
            <a:r>
              <a:rPr lang="pl-PL" sz="3200" dirty="0"/>
              <a:t>4. Zbiórki w centrach handlowych i obiektach publicznych</a:t>
            </a:r>
          </a:p>
        </p:txBody>
      </p:sp>
    </p:spTree>
    <p:extLst>
      <p:ext uri="{BB962C8B-B14F-4D97-AF65-F5344CB8AC3E}">
        <p14:creationId xmlns:p14="http://schemas.microsoft.com/office/powerpoint/2010/main" xmlns="" val="30671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955093" y="1190909"/>
            <a:ext cx="459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://wethecrowd.pl</a:t>
            </a:r>
            <a:r>
              <a:rPr lang="pl-PL" dirty="0" smtClean="0">
                <a:hlinkClick r:id="rId2"/>
              </a:rPr>
              <a:t>/</a:t>
            </a:r>
          </a:p>
          <a:p>
            <a:r>
              <a:rPr lang="pl-PL" dirty="0" smtClean="0">
                <a:hlinkClick r:id="rId2"/>
              </a:rPr>
              <a:t>przewodnik-platformy-crowdfunding/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55093" y="4564138"/>
            <a:ext cx="358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czasie kampanii można prowadzić mniejsze i szybsze zbiórki, a ich wyniki dopisywać do Kilometrów Dobra.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4" r="28284" b="6295"/>
          <a:stretch/>
        </p:blipFill>
        <p:spPr>
          <a:xfrm>
            <a:off x="4770781" y="901565"/>
            <a:ext cx="6414053" cy="5079724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477311" y="299245"/>
            <a:ext cx="9733280" cy="513496"/>
          </a:xfrm>
        </p:spPr>
        <p:txBody>
          <a:bodyPr/>
          <a:lstStyle/>
          <a:p>
            <a:r>
              <a:rPr lang="pl-PL" sz="3200" dirty="0" smtClean="0"/>
              <a:t>5. Zbiórki na portalach </a:t>
            </a:r>
            <a:r>
              <a:rPr lang="pl-PL" sz="3200" dirty="0" err="1" smtClean="0"/>
              <a:t>crowdfundingowych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30877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5" b="23502"/>
          <a:stretch/>
        </p:blipFill>
        <p:spPr>
          <a:xfrm>
            <a:off x="3116351" y="991673"/>
            <a:ext cx="8075389" cy="515154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74332" y="4111897"/>
            <a:ext cx="2242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Przykład z Lublina: </a:t>
            </a:r>
          </a:p>
          <a:p>
            <a:r>
              <a:rPr lang="pl-PL" dirty="0" smtClean="0"/>
              <a:t>Każdy kto wpłaci złotówkę i poda swój adres e-mailowy dostaje bezpłatne zdjęcie i zaproszenie na finał.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68192" y="128788"/>
            <a:ext cx="9687488" cy="656823"/>
          </a:xfrm>
        </p:spPr>
        <p:txBody>
          <a:bodyPr/>
          <a:lstStyle/>
          <a:p>
            <a:r>
              <a:rPr lang="pl-PL" sz="3200" dirty="0" smtClean="0"/>
              <a:t>6. Zbiórki uliczne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10070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" t="36995" r="-1"/>
          <a:stretch/>
        </p:blipFill>
        <p:spPr>
          <a:xfrm>
            <a:off x="1996104" y="991674"/>
            <a:ext cx="8853018" cy="432086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689547" y="5453310"/>
            <a:ext cx="946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tym przedszkolu zebrano około 130 zł, ale przy okazji o kampanii dowiedziały się rodziny wszystkich przedszkolaków.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55312" y="-103031"/>
            <a:ext cx="9700367" cy="850006"/>
          </a:xfrm>
        </p:spPr>
        <p:txBody>
          <a:bodyPr/>
          <a:lstStyle/>
          <a:p>
            <a:r>
              <a:rPr lang="pl-PL" sz="3200" dirty="0" smtClean="0"/>
              <a:t>7.</a:t>
            </a:r>
            <a:r>
              <a:rPr lang="pl-PL" sz="3200" dirty="0"/>
              <a:t> </a:t>
            </a:r>
            <a:r>
              <a:rPr lang="pl-PL" sz="3200" dirty="0" smtClean="0"/>
              <a:t>Zbiórki w </a:t>
            </a:r>
            <a:r>
              <a:rPr lang="pl-PL" sz="3200" dirty="0"/>
              <a:t>przedszkolach, </a:t>
            </a:r>
            <a:r>
              <a:rPr lang="pl-PL" sz="3200" dirty="0" smtClean="0"/>
              <a:t>szkołach i </a:t>
            </a:r>
            <a:r>
              <a:rPr lang="pl-PL" sz="3200" dirty="0"/>
              <a:t>na uczelniach</a:t>
            </a:r>
          </a:p>
        </p:txBody>
      </p:sp>
      <p:pic>
        <p:nvPicPr>
          <p:cNvPr id="7" name="Obraz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30" t="1281" r="21626" b="64759"/>
          <a:stretch/>
        </p:blipFill>
        <p:spPr bwMode="auto">
          <a:xfrm>
            <a:off x="4231628" y="3263805"/>
            <a:ext cx="4381970" cy="2048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991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-1" t="11821" r="-655"/>
          <a:stretch/>
        </p:blipFill>
        <p:spPr>
          <a:xfrm>
            <a:off x="2819907" y="875763"/>
            <a:ext cx="8335815" cy="532165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53503" y="2790790"/>
            <a:ext cx="2366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Facebook to dobre narzędzie do zapraszania darczyńców. 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Najlepiej działają prośby indywidualne wysyłane do bliskich znajomych. 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Nie wysyłamy spamu, czyli seryjnych próśb metodą kopiuj-wklej.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1070" y="270455"/>
            <a:ext cx="9674652" cy="515156"/>
          </a:xfrm>
        </p:spPr>
        <p:txBody>
          <a:bodyPr/>
          <a:lstStyle/>
          <a:p>
            <a:r>
              <a:rPr lang="pl-PL" sz="3200" dirty="0" smtClean="0"/>
              <a:t>8. Facebook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2593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08" r="-2432" b="2553"/>
          <a:stretch/>
        </p:blipFill>
        <p:spPr>
          <a:xfrm>
            <a:off x="3522278" y="1043189"/>
            <a:ext cx="7746736" cy="491972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82580" y="5039588"/>
            <a:ext cx="2978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Można założyć dla kampanii osobny profil na FB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animować go co roku.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42434" y="154546"/>
            <a:ext cx="9713246" cy="656823"/>
          </a:xfrm>
        </p:spPr>
        <p:txBody>
          <a:bodyPr/>
          <a:lstStyle/>
          <a:p>
            <a:r>
              <a:rPr lang="pl-PL" sz="3200" dirty="0"/>
              <a:t>Relacje </a:t>
            </a:r>
            <a:r>
              <a:rPr lang="pl-PL" sz="3200" dirty="0" smtClean="0"/>
              <a:t>z darczyńcami - </a:t>
            </a:r>
            <a:r>
              <a:rPr lang="pl-PL" sz="3200" dirty="0"/>
              <a:t>zadanie na lata</a:t>
            </a:r>
          </a:p>
        </p:txBody>
      </p:sp>
    </p:spTree>
    <p:extLst>
      <p:ext uri="{BB962C8B-B14F-4D97-AF65-F5344CB8AC3E}">
        <p14:creationId xmlns:p14="http://schemas.microsoft.com/office/powerpoint/2010/main" xmlns="" val="1086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2" t="6760" r="8502" b="4363"/>
          <a:stretch/>
        </p:blipFill>
        <p:spPr>
          <a:xfrm>
            <a:off x="3917752" y="969584"/>
            <a:ext cx="7237927" cy="52486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5314" y="206062"/>
            <a:ext cx="9700366" cy="522346"/>
          </a:xfrm>
        </p:spPr>
        <p:txBody>
          <a:bodyPr/>
          <a:lstStyle/>
          <a:p>
            <a:r>
              <a:rPr lang="pl-PL" sz="3200" dirty="0"/>
              <a:t>9. Media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555990" y="1852742"/>
            <a:ext cx="2049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kampanii poinformujmy lokalne media, zaprzyjaźnijmy się dziennikarzami.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1" t="-19455" r="-32707" b="-4691"/>
          <a:stretch/>
        </p:blipFill>
        <p:spPr>
          <a:xfrm>
            <a:off x="6915150" y="3269894"/>
            <a:ext cx="5276850" cy="30670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39" r="2673"/>
          <a:stretch/>
        </p:blipFill>
        <p:spPr>
          <a:xfrm>
            <a:off x="1555990" y="3532609"/>
            <a:ext cx="4820581" cy="26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0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1" r="93"/>
          <a:stretch/>
        </p:blipFill>
        <p:spPr>
          <a:xfrm>
            <a:off x="1558343" y="943888"/>
            <a:ext cx="7462473" cy="512489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8158" y="1"/>
            <a:ext cx="9733280" cy="721216"/>
          </a:xfrm>
        </p:spPr>
        <p:txBody>
          <a:bodyPr/>
          <a:lstStyle/>
          <a:p>
            <a:r>
              <a:rPr lang="pl-PL" sz="3200" dirty="0" smtClean="0"/>
              <a:t>10. Gwiazdy - ambasadorzy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73857" y="5559559"/>
            <a:ext cx="1587500" cy="38269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Olsztyn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112517" y="943888"/>
            <a:ext cx="22533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Znane osoby mogą zostać Waszymi ambasadorami, czasem wystarczy je tylko o to poprosić - po koncercie, meczu czy przy innej okazji.</a:t>
            </a:r>
          </a:p>
          <a:p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roku 2016 Fundacja Złotowianka miała aż 42 ambasadorów,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wśród nich m.in. Roberta Lewandowskiego, Przemysława Babiarza i Ewę Bem.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100034" y="5695339"/>
            <a:ext cx="3920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http://kilometrydobra.pl/ambasadorzy/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666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1070" y="231820"/>
            <a:ext cx="10342630" cy="553791"/>
          </a:xfrm>
        </p:spPr>
        <p:txBody>
          <a:bodyPr/>
          <a:lstStyle/>
          <a:p>
            <a:r>
              <a:rPr lang="pl-PL" sz="3200" dirty="0" smtClean="0"/>
              <a:t>11. Patronat władz lokalnych </a:t>
            </a:r>
            <a:r>
              <a:rPr lang="pl-PL" sz="2000" dirty="0" smtClean="0"/>
              <a:t>(marszałek, prezydent, burmistrz, starosta, wójt, …)</a:t>
            </a:r>
            <a:endParaRPr lang="pl-PL" sz="2000" dirty="0"/>
          </a:p>
        </p:txBody>
      </p:sp>
      <p:pic>
        <p:nvPicPr>
          <p:cNvPr id="1028" name="Picture 4" descr="Znalezione obrazy dla zapytania kilometry dobra w medi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5"/>
          <a:stretch/>
        </p:blipFill>
        <p:spPr bwMode="auto">
          <a:xfrm>
            <a:off x="1609858" y="934415"/>
            <a:ext cx="6993229" cy="519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722761" y="3543171"/>
            <a:ext cx="2634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wielu miejscowościach odbywają się zbiórki na posiedzeniach rad samorządu, 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lokalne władze przyznając patronat często pomagają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organizacji finału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nagłośnieniu kampanii.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4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69847"/>
            <a:ext cx="9733280" cy="708875"/>
          </a:xfrm>
        </p:spPr>
        <p:txBody>
          <a:bodyPr>
            <a:normAutofit/>
          </a:bodyPr>
          <a:lstStyle/>
          <a:p>
            <a:r>
              <a:rPr lang="pl-PL" dirty="0" smtClean="0"/>
              <a:t>    </a:t>
            </a:r>
            <a:r>
              <a:rPr lang="pl-PL" sz="3200" dirty="0" smtClean="0"/>
              <a:t>Od tego wynik zależy najbardziej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9706" y="1587500"/>
            <a:ext cx="9635973" cy="44720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 Sprawny i zmotywowany menedżer/lider z poczuciem odpowiedzialności za wynik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Zgodny i zaangażowany zarząd, dający osobisty przykład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W</a:t>
            </a:r>
            <a:r>
              <a:rPr lang="pl-PL" dirty="0" smtClean="0"/>
              <a:t>olontariusze aktywni od początku do końca kampanii, a nie tylko w dniu finału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Najpierw wpłaty od największych darczyńców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Regularność, codzienne zapraszanie nowych darczyńców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 Współpraca ze szkołami, organizacjami młodzieżowymi, uczelniami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 Liczba godzin codziennie spędzanych na dialogu z darczyńcami (spotkania, telefony, FB, eventy, 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Codzienne raportowanie wyniku – kampania nie może się zatrzymać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Atmosfera w zespole – działanie zamiast słów i obietnic, wiara w wynik, wspieranie się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2687" t="-6113" r="13482" b="-1"/>
          <a:stretch/>
        </p:blipFill>
        <p:spPr>
          <a:xfrm>
            <a:off x="7096259" y="-38636"/>
            <a:ext cx="3879116" cy="6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9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0" t="16429" r="-835" b="12524"/>
          <a:stretch/>
        </p:blipFill>
        <p:spPr>
          <a:xfrm>
            <a:off x="1889834" y="1072695"/>
            <a:ext cx="8963696" cy="484532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8192" y="271144"/>
            <a:ext cx="8494793" cy="513496"/>
          </a:xfrm>
        </p:spPr>
        <p:txBody>
          <a:bodyPr/>
          <a:lstStyle/>
          <a:p>
            <a:r>
              <a:rPr lang="pl-PL" sz="3200" dirty="0" smtClean="0"/>
              <a:t>12. Finał 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366637" y="5561568"/>
            <a:ext cx="119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Jarosław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6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content.xx.fbcdn.net/hphotos-xpt1/v/t1.0-9/12112140_531854373632712_6949984226268186648_n.jpg?oh=0a4198dd855b825b94708bf9de07e0bf&amp;oe=57398C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442434" y="271144"/>
            <a:ext cx="8520551" cy="513496"/>
          </a:xfrm>
        </p:spPr>
        <p:txBody>
          <a:bodyPr/>
          <a:lstStyle/>
          <a:p>
            <a:r>
              <a:rPr lang="pl-PL" sz="3200" dirty="0" smtClean="0"/>
              <a:t>Finał </a:t>
            </a:r>
            <a:endParaRPr lang="pl-PL" sz="32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8" b="5040"/>
          <a:stretch/>
        </p:blipFill>
        <p:spPr>
          <a:xfrm>
            <a:off x="2427168" y="919435"/>
            <a:ext cx="8050972" cy="511814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530627" y="5668247"/>
            <a:ext cx="17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Jarosław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4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455313" y="296902"/>
            <a:ext cx="8507672" cy="513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/>
              <a:t>Finał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1" b="5251"/>
          <a:stretch/>
        </p:blipFill>
        <p:spPr>
          <a:xfrm>
            <a:off x="2650602" y="906743"/>
            <a:ext cx="7312383" cy="525186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766633" y="5789277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Jarosław – wynik: 217 000 zł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1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5313" y="115911"/>
            <a:ext cx="9700367" cy="643944"/>
          </a:xfrm>
        </p:spPr>
        <p:txBody>
          <a:bodyPr/>
          <a:lstStyle/>
          <a:p>
            <a:r>
              <a:rPr lang="pl-PL" sz="3200" dirty="0" smtClean="0"/>
              <a:t>Finał nie musi kosztować wiele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0087" y="1069840"/>
            <a:ext cx="8950817" cy="503483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802754" y="3875682"/>
            <a:ext cx="2978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Bardzo często finał nie wymaga </a:t>
            </a:r>
            <a:r>
              <a:rPr lang="pl-PL" u="sng" dirty="0" smtClean="0">
                <a:solidFill>
                  <a:schemeClr val="bg1"/>
                </a:solidFill>
              </a:rPr>
              <a:t>żadnych</a:t>
            </a:r>
            <a:r>
              <a:rPr lang="pl-PL" dirty="0" smtClean="0">
                <a:solidFill>
                  <a:schemeClr val="bg1"/>
                </a:solidFill>
              </a:rPr>
              <a:t> wydatków.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Najlepiej przyłączyć się do gotowej imprezy z okazji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Dnia Dziecka i uczynić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 układania monet kolejny punkt programu.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5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25" y="337404"/>
            <a:ext cx="11372044" cy="5722084"/>
          </a:xfrm>
        </p:spPr>
      </p:pic>
    </p:spTree>
    <p:extLst>
      <p:ext uri="{BB962C8B-B14F-4D97-AF65-F5344CB8AC3E}">
        <p14:creationId xmlns:p14="http://schemas.microsoft.com/office/powerpoint/2010/main" xmlns="" val="14542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Po finale</a:t>
            </a: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4717" y="975133"/>
            <a:ext cx="5670963" cy="425530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836" y="2841724"/>
            <a:ext cx="4171776" cy="31288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14" r="1448"/>
          <a:stretch/>
        </p:blipFill>
        <p:spPr>
          <a:xfrm>
            <a:off x="4400550" y="3709116"/>
            <a:ext cx="3736051" cy="24265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466761" y="1122128"/>
            <a:ext cx="2978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Monety wystarczy zanurzyć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wodzie z Ludwikiem, po godzinie same odklejają się od taśmy. Potem wystarczy je wysuszyć i zwrócić do banku.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0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0628"/>
            <a:ext cx="12192000" cy="641531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3914" y="5321300"/>
            <a:ext cx="10870758" cy="15367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pl-PL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Pobijmy razem rekord Guinnessa!</a:t>
            </a:r>
            <a:endParaRPr lang="pl-PL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3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2586" y="231820"/>
            <a:ext cx="9623093" cy="5409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Jeszcze kilka zasad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2586" y="2202286"/>
            <a:ext cx="9623094" cy="37286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 Pasjonująca opowieść (story </a:t>
            </a:r>
            <a:r>
              <a:rPr lang="pl-PL" dirty="0" err="1" smtClean="0"/>
              <a:t>telling</a:t>
            </a:r>
            <a:r>
              <a:rPr lang="pl-PL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Nie przeinwestować - koszty muszą być w racjonalnej relacji do spodziewanego wyniku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Oszczędności, ale nie dziadostwo (zasady takie jak przy wyborze butów dla siebie)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Dużo dokumentacji – zdjęcia, filmy, do napędzenia kolejnej edycji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Myślenie w perspektywie 5-letniej: liczy się suma wyników z 5 lat, a nie wielki wynik od razu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Kontakt ze sztabem kampanii – lepiej zadzwonić niż się zastanawiać lub martwić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U</a:t>
            </a:r>
            <a:r>
              <a:rPr lang="pl-PL" dirty="0" smtClean="0"/>
              <a:t>nikanie spięć i konfliktów – problemy omawiać głosem, unikać załatwiania spraw mailami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</a:t>
            </a:r>
            <a:r>
              <a:rPr lang="pl-PL" dirty="0" smtClean="0"/>
              <a:t>Myślenie całą kampanią, a nie tylko własną organizacją – siłę przebicia ma cała koalicja</a:t>
            </a:r>
            <a:endParaRPr lang="pl-PL" dirty="0"/>
          </a:p>
        </p:txBody>
      </p:sp>
      <p:sp>
        <p:nvSpPr>
          <p:cNvPr id="4" name="AutoShape 2" descr="https://scontent.xx.fbcdn.net/hphotos-xft1/v/t1.0-9/11018112_1628509324061735_94342682961917297_n.jpg?oh=4eddedafe3b67d64e2529dd390a3a83b&amp;oe=576AD0FB"/>
          <p:cNvSpPr>
            <a:spLocks noChangeAspect="1" noChangeArrowheads="1"/>
          </p:cNvSpPr>
          <p:nvPr/>
        </p:nvSpPr>
        <p:spPr bwMode="auto">
          <a:xfrm>
            <a:off x="3201141" y="2781300"/>
            <a:ext cx="151659" cy="1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9411" y="337404"/>
            <a:ext cx="3276269" cy="21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0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5313" y="115910"/>
            <a:ext cx="9700367" cy="622739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Kilometry Dobra są narzędziem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092737"/>
            <a:ext cx="8346040" cy="495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5473700" y="5321300"/>
            <a:ext cx="610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Żadna łopata sama nie kopie – trzeba mieć jeszcze czas i siłę.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8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68192" y="206062"/>
            <a:ext cx="9687488" cy="56667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Kilometry Dobra są pojazdem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00" y="1334320"/>
            <a:ext cx="7899400" cy="455584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627908" y="5520830"/>
            <a:ext cx="825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Nawet najlepszy samochód sam nie jeździ – trzeba mieć paliwo, kierowcę i czas.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0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5313" y="193183"/>
            <a:ext cx="9700368" cy="605307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Kilometry Dobra są jak franczyza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528" y="1018326"/>
            <a:ext cx="7383875" cy="493424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088191" y="4475246"/>
            <a:ext cx="1820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Damy Ci produkt, logo, szkolenie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oprawę, ale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nie obsłużymy Twoich klientów.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6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84100" y="1092200"/>
            <a:ext cx="9571579" cy="496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6600" dirty="0" smtClean="0"/>
              <a:t>Jak uzyskać dobry </a:t>
            </a:r>
            <a:br>
              <a:rPr lang="pl-PL" sz="6600" dirty="0" smtClean="0"/>
            </a:br>
            <a:r>
              <a:rPr lang="pl-PL" sz="6600" dirty="0" smtClean="0"/>
              <a:t>wynik finansowy?</a:t>
            </a:r>
          </a:p>
          <a:p>
            <a:pPr marL="0" indent="0">
              <a:buNone/>
            </a:pPr>
            <a:r>
              <a:rPr lang="pl-PL" sz="3600" dirty="0" smtClean="0"/>
              <a:t>sprawdzone sposoby i rady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37834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5312" y="309093"/>
            <a:ext cx="9700367" cy="48939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1. Dobrze opisany i udokumentowany cel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099" y="894574"/>
            <a:ext cx="6330682" cy="5211622"/>
          </a:xfrm>
        </p:spPr>
      </p:pic>
      <p:sp>
        <p:nvSpPr>
          <p:cNvPr id="5" name="pole tekstowe 4"/>
          <p:cNvSpPr txBox="1"/>
          <p:nvPr/>
        </p:nvSpPr>
        <p:spPr>
          <a:xfrm>
            <a:off x="8100811" y="4905867"/>
            <a:ext cx="2954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 konkretny, ambitny, zrozumiały – najlepiej coś,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 można zobaczyć na zdjęciu lub nakręcić o tym film.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100" y="1038295"/>
            <a:ext cx="6855693" cy="514626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5313" y="321972"/>
            <a:ext cx="8232175" cy="489397"/>
          </a:xfrm>
        </p:spPr>
        <p:txBody>
          <a:bodyPr>
            <a:normAutofit fontScale="90000"/>
          </a:bodyPr>
          <a:lstStyle/>
          <a:p>
            <a:r>
              <a:rPr lang="pl-PL" dirty="0"/>
              <a:t>2</a:t>
            </a:r>
            <a:r>
              <a:rPr lang="pl-PL" dirty="0" smtClean="0"/>
              <a:t>. Pierwsze wpłaty – my i nasi najbliżsi	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689100" y="5815231"/>
            <a:ext cx="17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Siedlce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834907" y="4153238"/>
            <a:ext cx="2320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Nikt nie chce być pierwszym wpłacającym,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trzeba dać przykład darczyńcom.</a:t>
            </a: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 pierwszego dnia kampanii!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5791</TotalTime>
  <Words>620</Words>
  <Application>Microsoft Office PowerPoint</Application>
  <PresentationFormat>Niestandardowy</PresentationFormat>
  <Paragraphs>81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Retrospekcja</vt:lpstr>
      <vt:lpstr>Jak zbiera się pieniądze  w Kilometrach Dobra</vt:lpstr>
      <vt:lpstr>    Od tego wynik zależy najbardziej</vt:lpstr>
      <vt:lpstr>Jeszcze kilka zasad</vt:lpstr>
      <vt:lpstr>Kilometry Dobra są narzędziem</vt:lpstr>
      <vt:lpstr>Kilometry Dobra są pojazdem</vt:lpstr>
      <vt:lpstr>Kilometry Dobra są jak franczyza</vt:lpstr>
      <vt:lpstr>Slajd 7</vt:lpstr>
      <vt:lpstr>1. Dobrze opisany i udokumentowany cel </vt:lpstr>
      <vt:lpstr>2. Pierwsze wpłaty – my i nasi najbliżsi </vt:lpstr>
      <vt:lpstr>3. Inauguracja</vt:lpstr>
      <vt:lpstr>4. Zbiórki w centrach handlowych i obiektach publicznych</vt:lpstr>
      <vt:lpstr>5. Zbiórki na portalach crowdfundingowych</vt:lpstr>
      <vt:lpstr>6. Zbiórki uliczne</vt:lpstr>
      <vt:lpstr>7. Zbiórki w przedszkolach, szkołach i na uczelniach</vt:lpstr>
      <vt:lpstr>8. Facebook</vt:lpstr>
      <vt:lpstr>Relacje z darczyńcami - zadanie na lata</vt:lpstr>
      <vt:lpstr>9. Media</vt:lpstr>
      <vt:lpstr>10. Gwiazdy - ambasadorzy</vt:lpstr>
      <vt:lpstr>11. Patronat władz lokalnych (marszałek, prezydent, burmistrz, starosta, wójt, …)</vt:lpstr>
      <vt:lpstr>12. Finał </vt:lpstr>
      <vt:lpstr>Finał </vt:lpstr>
      <vt:lpstr>Slajd 22</vt:lpstr>
      <vt:lpstr>Finał nie musi kosztować wiele</vt:lpstr>
      <vt:lpstr>Slajd 24</vt:lpstr>
      <vt:lpstr>Po finale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zbiera się pieniądze  w Kilometrach Dobra</dc:title>
  <dc:creator>Robert Kawałko</dc:creator>
  <cp:lastModifiedBy>DELL</cp:lastModifiedBy>
  <cp:revision>67</cp:revision>
  <dcterms:created xsi:type="dcterms:W3CDTF">2016-02-07T10:18:07Z</dcterms:created>
  <dcterms:modified xsi:type="dcterms:W3CDTF">2018-01-07T11:30:53Z</dcterms:modified>
</cp:coreProperties>
</file>