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drawings/drawing2.xml" ContentType="application/vnd.openxmlformats-officedocument.drawingml.chartshape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Przemek\Desktop\wykresy%20przedszkole.xls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zemek\Desktop\wykresy%20przedszkole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Przemek\Desktop\wykresy%20przedszkole.xls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Przemek\Desktop\wykresy%20przedszkol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b="0">
                <a:latin typeface="Arial" pitchFamily="34" charset="0"/>
                <a:cs typeface="Arial" pitchFamily="34" charset="0"/>
              </a:rPr>
              <a:t>Stopień</a:t>
            </a:r>
            <a:r>
              <a:rPr lang="pl-PL" b="0" baseline="0">
                <a:latin typeface="Arial" pitchFamily="34" charset="0"/>
                <a:cs typeface="Arial" pitchFamily="34" charset="0"/>
              </a:rPr>
              <a:t> zadowolenia z przedszkola</a:t>
            </a:r>
          </a:p>
          <a:p>
            <a:pPr>
              <a:defRPr/>
            </a:pPr>
            <a:endParaRPr lang="pl-PL" sz="1000" baseline="0"/>
          </a:p>
        </c:rich>
      </c:tx>
      <c:layout/>
    </c:title>
    <c:plotArea>
      <c:layout>
        <c:manualLayout>
          <c:layoutTarget val="inner"/>
          <c:xMode val="edge"/>
          <c:yMode val="edge"/>
          <c:x val="0.18238789515472423"/>
          <c:y val="0.21488181141536414"/>
          <c:w val="0.57335113457638631"/>
          <c:h val="0.73735699455478532"/>
        </c:manualLayout>
      </c:layout>
      <c:pieChart>
        <c:varyColors val="1"/>
        <c:ser>
          <c:idx val="0"/>
          <c:order val="0"/>
          <c:dLbls>
            <c:dLbl>
              <c:idx val="0"/>
              <c:layout>
                <c:manualLayout>
                  <c:x val="-4.4638049984678137E-2"/>
                  <c:y val="-1.3355576232270489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1</a:t>
                    </a:r>
                    <a:r>
                      <a:rPr lang="en-US" dirty="0"/>
                      <a:t>
0%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4.1146984889346851E-2"/>
                  <c:y val="-1.0383105580861385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2</a:t>
                    </a:r>
                    <a:r>
                      <a:rPr lang="en-US" dirty="0"/>
                      <a:t>
0%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 b="1" dirty="0"/>
                      <a:t>3</a:t>
                    </a:r>
                    <a:r>
                      <a:rPr lang="en-US" dirty="0"/>
                      <a:t>
7%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>
                <c:manualLayout>
                  <c:x val="-0.18719974337405734"/>
                  <c:y val="-2.1946635559011961E-2"/>
                </c:manualLayout>
              </c:layout>
              <c:tx>
                <c:rich>
                  <a:bodyPr/>
                  <a:lstStyle/>
                  <a:p>
                    <a:r>
                      <a:rPr lang="en-US" b="1" dirty="0"/>
                      <a:t>4</a:t>
                    </a:r>
                    <a:r>
                      <a:rPr lang="en-US" dirty="0"/>
                      <a:t>
39%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8165976063709649"/>
                  <c:y val="-6.3198224888592627E-2"/>
                </c:manualLayout>
              </c:layout>
              <c:tx>
                <c:rich>
                  <a:bodyPr/>
                  <a:lstStyle/>
                  <a:p>
                    <a:r>
                      <a:rPr lang="en-US" sz="1400" b="1" dirty="0"/>
                      <a:t>5
</a:t>
                    </a:r>
                    <a:r>
                      <a:rPr lang="en-US" sz="1400" b="0" dirty="0"/>
                      <a:t>54%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400"/>
                </a:pPr>
                <a:endParaRPr lang="pl-PL"/>
              </a:p>
            </c:txPr>
            <c:showCatName val="1"/>
            <c:showPercent val="1"/>
            <c:showLeaderLines val="1"/>
          </c:dLbls>
          <c:val>
            <c:numRef>
              <c:f>'Pytanie 1'!$B$6:$F$6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3</c:v>
                </c:pt>
                <c:pt idx="3">
                  <c:v>18</c:v>
                </c:pt>
                <c:pt idx="4">
                  <c:v>25</c:v>
                </c:pt>
              </c:numCache>
            </c:numRef>
          </c:val>
        </c:ser>
        <c:dLbls>
          <c:showCatName val="1"/>
          <c:showPercent val="1"/>
        </c:dLbls>
        <c:firstSliceAng val="0"/>
      </c:pieChart>
    </c:plotArea>
    <c:plotVisOnly val="1"/>
  </c:chart>
  <c:externalData r:id="rId1"/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b="0">
                <a:latin typeface="Arial" pitchFamily="34" charset="0"/>
                <a:cs typeface="Arial" pitchFamily="34" charset="0"/>
              </a:rPr>
              <a:t>Czy</a:t>
            </a:r>
            <a:r>
              <a:rPr lang="pl-PL" b="0" baseline="0">
                <a:latin typeface="Arial" pitchFamily="34" charset="0"/>
                <a:cs typeface="Arial" pitchFamily="34" charset="0"/>
              </a:rPr>
              <a:t> zgadza się Pan(i) z następującymi stwierdzeniami:</a:t>
            </a:r>
            <a:endParaRPr lang="pl-PL" b="0">
              <a:latin typeface="Arial" pitchFamily="34" charset="0"/>
              <a:cs typeface="Arial" pitchFamily="34" charset="0"/>
            </a:endParaRPr>
          </a:p>
        </c:rich>
      </c:tx>
      <c:layout/>
    </c:title>
    <c:plotArea>
      <c:layout>
        <c:manualLayout>
          <c:layoutTarget val="inner"/>
          <c:xMode val="edge"/>
          <c:yMode val="edge"/>
          <c:x val="7.0075437213108049E-2"/>
          <c:y val="0.10280445029917311"/>
          <c:w val="0.91305770938954911"/>
          <c:h val="0.65342918247178883"/>
        </c:manualLayout>
      </c:layout>
      <c:barChart>
        <c:barDir val="col"/>
        <c:grouping val="clustered"/>
        <c:ser>
          <c:idx val="0"/>
          <c:order val="0"/>
          <c:tx>
            <c:strRef>
              <c:f>'Pytanie 2'!$B$3</c:f>
              <c:strCache>
                <c:ptCount val="1"/>
                <c:pt idx="0">
                  <c:v>Zdecydowanie NIE</c:v>
                </c:pt>
              </c:strCache>
            </c:strRef>
          </c:tx>
          <c:dLbls>
            <c:dLbl>
              <c:idx val="3"/>
              <c:layout>
                <c:manualLayout>
                  <c:x val="-1.3800152779644161E-2"/>
                  <c:y val="2.9666250015475517E-3"/>
                </c:manualLayout>
              </c:layout>
              <c:showVal val="1"/>
            </c:dLbl>
            <c:showVal val="1"/>
          </c:dLbls>
          <c:cat>
            <c:strRef>
              <c:f>'Pytanie 2'!$A$4:$A$9</c:f>
              <c:strCache>
                <c:ptCount val="6"/>
                <c:pt idx="0">
                  <c:v>Moje dziecko chętnie uczestniczy w zajeciach organizowanych przez nauczycieli</c:v>
                </c:pt>
                <c:pt idx="1">
                  <c:v>Nauczyciele aktywizuja moje dziecko do różnorodnej działalności edukacyjnej</c:v>
                </c:pt>
                <c:pt idx="2">
                  <c:v>Nauczyciele organizuja ciekawe formy aktywności dla dzieci</c:v>
                </c:pt>
                <c:pt idx="3">
                  <c:v>Nauczyciele na bieżąco informują mnie o sukcesach mojego dziecka</c:v>
                </c:pt>
                <c:pt idx="4">
                  <c:v>Mogę liczyć na pomoc nauczycieli w sytuacjach trudnych dla mojego dziecka</c:v>
                </c:pt>
                <c:pt idx="5">
                  <c:v>Współpraca przedszkola z rodzicami wpływa korzystnie na poziom rozwoju placówki</c:v>
                </c:pt>
              </c:strCache>
            </c:strRef>
          </c:cat>
          <c:val>
            <c:numRef>
              <c:f>'Pytanie 2'!$B$4:$B$9</c:f>
              <c:numCache>
                <c:formatCode>0.0%</c:formatCode>
                <c:ptCount val="6"/>
                <c:pt idx="3">
                  <c:v>2.1739130434782608E-2</c:v>
                </c:pt>
              </c:numCache>
            </c:numRef>
          </c:val>
        </c:ser>
        <c:ser>
          <c:idx val="1"/>
          <c:order val="1"/>
          <c:tx>
            <c:strRef>
              <c:f>'Pytanie 2'!$C$3</c:f>
              <c:strCache>
                <c:ptCount val="1"/>
                <c:pt idx="0">
                  <c:v>Raczej Nie</c:v>
                </c:pt>
              </c:strCache>
            </c:strRef>
          </c:tx>
          <c:dLbls>
            <c:showVal val="1"/>
          </c:dLbls>
          <c:cat>
            <c:strRef>
              <c:f>'Pytanie 2'!$A$4:$A$9</c:f>
              <c:strCache>
                <c:ptCount val="6"/>
                <c:pt idx="0">
                  <c:v>Moje dziecko chętnie uczestniczy w zajeciach organizowanych przez nauczycieli</c:v>
                </c:pt>
                <c:pt idx="1">
                  <c:v>Nauczyciele aktywizuja moje dziecko do różnorodnej działalności edukacyjnej</c:v>
                </c:pt>
                <c:pt idx="2">
                  <c:v>Nauczyciele organizuja ciekawe formy aktywności dla dzieci</c:v>
                </c:pt>
                <c:pt idx="3">
                  <c:v>Nauczyciele na bieżąco informują mnie o sukcesach mojego dziecka</c:v>
                </c:pt>
                <c:pt idx="4">
                  <c:v>Mogę liczyć na pomoc nauczycieli w sytuacjach trudnych dla mojego dziecka</c:v>
                </c:pt>
                <c:pt idx="5">
                  <c:v>Współpraca przedszkola z rodzicami wpływa korzystnie na poziom rozwoju placówki</c:v>
                </c:pt>
              </c:strCache>
            </c:strRef>
          </c:cat>
          <c:val>
            <c:numRef>
              <c:f>'Pytanie 2'!$C$4:$C$9</c:f>
              <c:numCache>
                <c:formatCode>0.0%</c:formatCode>
                <c:ptCount val="6"/>
                <c:pt idx="3">
                  <c:v>4.3478260869565216E-2</c:v>
                </c:pt>
                <c:pt idx="4">
                  <c:v>2.1739130434782608E-2</c:v>
                </c:pt>
              </c:numCache>
            </c:numRef>
          </c:val>
        </c:ser>
        <c:ser>
          <c:idx val="2"/>
          <c:order val="2"/>
          <c:tx>
            <c:strRef>
              <c:f>'Pytanie 2'!$D$3</c:f>
              <c:strCache>
                <c:ptCount val="1"/>
                <c:pt idx="0">
                  <c:v>Trudno powiedzieć</c:v>
                </c:pt>
              </c:strCache>
            </c:strRef>
          </c:tx>
          <c:dLbls>
            <c:dLbl>
              <c:idx val="4"/>
              <c:layout>
                <c:manualLayout>
                  <c:x val="-2.3000254632740264E-2"/>
                  <c:y val="4.7466000024760827E-2"/>
                </c:manualLayout>
              </c:layout>
              <c:showVal val="1"/>
            </c:dLbl>
            <c:showVal val="1"/>
          </c:dLbls>
          <c:cat>
            <c:strRef>
              <c:f>'Pytanie 2'!$A$4:$A$9</c:f>
              <c:strCache>
                <c:ptCount val="6"/>
                <c:pt idx="0">
                  <c:v>Moje dziecko chętnie uczestniczy w zajeciach organizowanych przez nauczycieli</c:v>
                </c:pt>
                <c:pt idx="1">
                  <c:v>Nauczyciele aktywizuja moje dziecko do różnorodnej działalności edukacyjnej</c:v>
                </c:pt>
                <c:pt idx="2">
                  <c:v>Nauczyciele organizuja ciekawe formy aktywności dla dzieci</c:v>
                </c:pt>
                <c:pt idx="3">
                  <c:v>Nauczyciele na bieżąco informują mnie o sukcesach mojego dziecka</c:v>
                </c:pt>
                <c:pt idx="4">
                  <c:v>Mogę liczyć na pomoc nauczycieli w sytuacjach trudnych dla mojego dziecka</c:v>
                </c:pt>
                <c:pt idx="5">
                  <c:v>Współpraca przedszkola z rodzicami wpływa korzystnie na poziom rozwoju placówki</c:v>
                </c:pt>
              </c:strCache>
            </c:strRef>
          </c:cat>
          <c:val>
            <c:numRef>
              <c:f>'Pytanie 2'!$D$4:$D$9</c:f>
              <c:numCache>
                <c:formatCode>0.0%</c:formatCode>
                <c:ptCount val="6"/>
                <c:pt idx="0">
                  <c:v>6.5217391304347824E-2</c:v>
                </c:pt>
                <c:pt idx="1">
                  <c:v>0.10869565217391304</c:v>
                </c:pt>
                <c:pt idx="2">
                  <c:v>4.3478260869565216E-2</c:v>
                </c:pt>
                <c:pt idx="3">
                  <c:v>0.17391304347826086</c:v>
                </c:pt>
                <c:pt idx="4">
                  <c:v>0.2608695652173913</c:v>
                </c:pt>
                <c:pt idx="5">
                  <c:v>0.13043478260869565</c:v>
                </c:pt>
              </c:numCache>
            </c:numRef>
          </c:val>
        </c:ser>
        <c:ser>
          <c:idx val="3"/>
          <c:order val="3"/>
          <c:tx>
            <c:strRef>
              <c:f>'Pytanie 2'!$E$3</c:f>
              <c:strCache>
                <c:ptCount val="1"/>
                <c:pt idx="0">
                  <c:v>Raczej TAK</c:v>
                </c:pt>
              </c:strCache>
            </c:strRef>
          </c:tx>
          <c:dLbls>
            <c:dLbl>
              <c:idx val="0"/>
              <c:layout>
                <c:manualLayout>
                  <c:x val="-6.133401235397404E-3"/>
                  <c:y val="-2.0554552502458492E-2"/>
                </c:manualLayout>
              </c:layout>
              <c:showVal val="1"/>
            </c:dLbl>
            <c:dLbl>
              <c:idx val="3"/>
              <c:layout>
                <c:manualLayout>
                  <c:x val="-2.7600305559288336E-2"/>
                  <c:y val="6.2299125032498563E-2"/>
                </c:manualLayout>
              </c:layout>
              <c:showVal val="1"/>
            </c:dLbl>
            <c:showVal val="1"/>
          </c:dLbls>
          <c:cat>
            <c:strRef>
              <c:f>'Pytanie 2'!$A$4:$A$9</c:f>
              <c:strCache>
                <c:ptCount val="6"/>
                <c:pt idx="0">
                  <c:v>Moje dziecko chętnie uczestniczy w zajeciach organizowanych przez nauczycieli</c:v>
                </c:pt>
                <c:pt idx="1">
                  <c:v>Nauczyciele aktywizuja moje dziecko do różnorodnej działalności edukacyjnej</c:v>
                </c:pt>
                <c:pt idx="2">
                  <c:v>Nauczyciele organizuja ciekawe formy aktywności dla dzieci</c:v>
                </c:pt>
                <c:pt idx="3">
                  <c:v>Nauczyciele na bieżąco informują mnie o sukcesach mojego dziecka</c:v>
                </c:pt>
                <c:pt idx="4">
                  <c:v>Mogę liczyć na pomoc nauczycieli w sytuacjach trudnych dla mojego dziecka</c:v>
                </c:pt>
                <c:pt idx="5">
                  <c:v>Współpraca przedszkola z rodzicami wpływa korzystnie na poziom rozwoju placówki</c:v>
                </c:pt>
              </c:strCache>
            </c:strRef>
          </c:cat>
          <c:val>
            <c:numRef>
              <c:f>'Pytanie 2'!$E$4:$E$9</c:f>
              <c:numCache>
                <c:formatCode>0.0%</c:formatCode>
                <c:ptCount val="6"/>
                <c:pt idx="0">
                  <c:v>0.56521739130434778</c:v>
                </c:pt>
                <c:pt idx="1">
                  <c:v>0.41304347826086957</c:v>
                </c:pt>
                <c:pt idx="2">
                  <c:v>0.36956521739130432</c:v>
                </c:pt>
                <c:pt idx="3">
                  <c:v>0.39130434782608697</c:v>
                </c:pt>
                <c:pt idx="4">
                  <c:v>0.39130434782608697</c:v>
                </c:pt>
                <c:pt idx="5">
                  <c:v>0.39130434782608697</c:v>
                </c:pt>
              </c:numCache>
            </c:numRef>
          </c:val>
        </c:ser>
        <c:ser>
          <c:idx val="4"/>
          <c:order val="4"/>
          <c:tx>
            <c:strRef>
              <c:f>'Pytanie 2'!$F$3</c:f>
              <c:strCache>
                <c:ptCount val="1"/>
                <c:pt idx="0">
                  <c:v>Zdecydowanie TAK</c:v>
                </c:pt>
              </c:strCache>
            </c:strRef>
          </c:tx>
          <c:dLbls>
            <c:dLbl>
              <c:idx val="0"/>
              <c:layout>
                <c:manualLayout>
                  <c:x val="3.3733706794685722E-2"/>
                  <c:y val="3.8566125020118157E-2"/>
                </c:manualLayout>
              </c:layout>
              <c:showVal val="1"/>
            </c:dLbl>
            <c:dLbl>
              <c:idx val="3"/>
              <c:layout>
                <c:manualLayout>
                  <c:x val="2.4533604941589605E-2"/>
                  <c:y val="3.559950001857061E-2"/>
                </c:manualLayout>
              </c:layout>
              <c:showVal val="1"/>
            </c:dLbl>
            <c:dLbl>
              <c:idx val="4"/>
              <c:layout>
                <c:manualLayout>
                  <c:x val="2.3000254632740264E-2"/>
                  <c:y val="1.4833125007737761E-2"/>
                </c:manualLayout>
              </c:layout>
              <c:showVal val="1"/>
            </c:dLbl>
            <c:showVal val="1"/>
          </c:dLbls>
          <c:cat>
            <c:strRef>
              <c:f>'Pytanie 2'!$A$4:$A$9</c:f>
              <c:strCache>
                <c:ptCount val="6"/>
                <c:pt idx="0">
                  <c:v>Moje dziecko chętnie uczestniczy w zajeciach organizowanych przez nauczycieli</c:v>
                </c:pt>
                <c:pt idx="1">
                  <c:v>Nauczyciele aktywizuja moje dziecko do różnorodnej działalności edukacyjnej</c:v>
                </c:pt>
                <c:pt idx="2">
                  <c:v>Nauczyciele organizuja ciekawe formy aktywności dla dzieci</c:v>
                </c:pt>
                <c:pt idx="3">
                  <c:v>Nauczyciele na bieżąco informują mnie o sukcesach mojego dziecka</c:v>
                </c:pt>
                <c:pt idx="4">
                  <c:v>Mogę liczyć na pomoc nauczycieli w sytuacjach trudnych dla mojego dziecka</c:v>
                </c:pt>
                <c:pt idx="5">
                  <c:v>Współpraca przedszkola z rodzicami wpływa korzystnie na poziom rozwoju placówki</c:v>
                </c:pt>
              </c:strCache>
            </c:strRef>
          </c:cat>
          <c:val>
            <c:numRef>
              <c:f>'Pytanie 2'!$F$4:$F$9</c:f>
              <c:numCache>
                <c:formatCode>0.0%</c:formatCode>
                <c:ptCount val="6"/>
                <c:pt idx="0">
                  <c:v>0.36956521739130432</c:v>
                </c:pt>
                <c:pt idx="1">
                  <c:v>0.47826086956521741</c:v>
                </c:pt>
                <c:pt idx="2">
                  <c:v>0.58695652173913049</c:v>
                </c:pt>
                <c:pt idx="3">
                  <c:v>0.36956521739130432</c:v>
                </c:pt>
                <c:pt idx="4">
                  <c:v>0.32608695652173914</c:v>
                </c:pt>
                <c:pt idx="5">
                  <c:v>0.47826086956521741</c:v>
                </c:pt>
              </c:numCache>
            </c:numRef>
          </c:val>
        </c:ser>
        <c:axId val="73240960"/>
        <c:axId val="73243264"/>
      </c:barChart>
      <c:catAx>
        <c:axId val="73240960"/>
        <c:scaling>
          <c:orientation val="minMax"/>
        </c:scaling>
        <c:axPos val="b"/>
        <c:majorTickMark val="none"/>
        <c:tickLblPos val="nextTo"/>
        <c:crossAx val="73243264"/>
        <c:crossesAt val="0"/>
        <c:auto val="1"/>
        <c:lblAlgn val="ctr"/>
        <c:lblOffset val="100"/>
      </c:catAx>
      <c:valAx>
        <c:axId val="73243264"/>
        <c:scaling>
          <c:orientation val="minMax"/>
        </c:scaling>
        <c:axPos val="l"/>
        <c:majorGridlines/>
        <c:numFmt formatCode="0.00%" sourceLinked="0"/>
        <c:majorTickMark val="none"/>
        <c:tickLblPos val="nextTo"/>
        <c:crossAx val="73240960"/>
        <c:crosses val="autoZero"/>
        <c:crossBetween val="between"/>
      </c:valAx>
      <c:spPr>
        <a:ln>
          <a:solidFill>
            <a:srgbClr val="4F81BD"/>
          </a:solidFill>
        </a:ln>
      </c:spPr>
    </c:plotArea>
    <c:legend>
      <c:legendPos val="b"/>
      <c:layout/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 algn="ctr" rtl="0">
              <a:defRPr lang="pl-PL" sz="1800" b="0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r>
              <a:rPr lang="pl-PL" sz="1800" b="0" i="0" u="none" strike="noStrike" kern="1200" baseline="0">
                <a:solidFill>
                  <a:sysClr val="windowText" lastClr="000000"/>
                </a:solidFill>
                <a:latin typeface="Arial" pitchFamily="34" charset="0"/>
                <a:ea typeface="+mn-ea"/>
                <a:cs typeface="Arial" pitchFamily="34" charset="0"/>
              </a:rPr>
              <a:t>Ocena działalności edukacyjnej przedszkola</a:t>
            </a:r>
          </a:p>
        </c:rich>
      </c:tx>
      <c:layout>
        <c:manualLayout>
          <c:xMode val="edge"/>
          <c:yMode val="edge"/>
          <c:x val="0.21039215686274518"/>
          <c:y val="2.1068472535741158E-2"/>
        </c:manualLayout>
      </c:layout>
    </c:title>
    <c:plotArea>
      <c:layout>
        <c:manualLayout>
          <c:layoutTarget val="inner"/>
          <c:xMode val="edge"/>
          <c:yMode val="edge"/>
          <c:x val="6.6390304153157331E-2"/>
          <c:y val="0.11368698825530779"/>
          <c:w val="0.91563583963769235"/>
          <c:h val="0.6139560720912125"/>
        </c:manualLayout>
      </c:layout>
      <c:barChart>
        <c:barDir val="col"/>
        <c:grouping val="clustered"/>
        <c:ser>
          <c:idx val="0"/>
          <c:order val="0"/>
          <c:tx>
            <c:strRef>
              <c:f>'Pytanie 3'!$B$2</c:f>
              <c:strCache>
                <c:ptCount val="1"/>
                <c:pt idx="0">
                  <c:v>Bardzo słaba</c:v>
                </c:pt>
              </c:strCache>
            </c:strRef>
          </c:tx>
          <c:dLbls>
            <c:dLbl>
              <c:idx val="3"/>
              <c:layout>
                <c:manualLayout>
                  <c:x val="-1.4705882352941176E-2"/>
                  <c:y val="0"/>
                </c:manualLayout>
              </c:layout>
              <c:showVal val="1"/>
            </c:dLbl>
            <c:showVal val="1"/>
          </c:dLbls>
          <c:cat>
            <c:strRef>
              <c:f>'Pytanie 3'!$A$3:$A$7</c:f>
              <c:strCache>
                <c:ptCount val="5"/>
                <c:pt idx="0">
                  <c:v>Moje dziecko zdobylo w bieżącym roku szkolnym nowe umiejętności, wiedze i postawy</c:v>
                </c:pt>
                <c:pt idx="1">
                  <c:v>Moje dziecko jest dobrze przygotowane do podjęcia nauki na kolejnym etapie edukacyjnym</c:v>
                </c:pt>
                <c:pt idx="2">
                  <c:v>Moje dziecko jest bardziej samodzielne</c:v>
                </c:pt>
                <c:pt idx="3">
                  <c:v>Moje dziecko nabyło umiejetności radzenia sobie w różnych sytuacjach</c:v>
                </c:pt>
                <c:pt idx="4">
                  <c:v>Moje dziecko jest bardziej twórcze, kreatywne i otwarte w kontaktach z dziećmi i dorosłymi</c:v>
                </c:pt>
              </c:strCache>
            </c:strRef>
          </c:cat>
          <c:val>
            <c:numRef>
              <c:f>'Pytanie 3'!$B$3:$B$7</c:f>
              <c:numCache>
                <c:formatCode>0.0%</c:formatCode>
                <c:ptCount val="5"/>
              </c:numCache>
            </c:numRef>
          </c:val>
        </c:ser>
        <c:ser>
          <c:idx val="1"/>
          <c:order val="1"/>
          <c:tx>
            <c:strRef>
              <c:f>'Pytanie 3'!$C$2</c:f>
              <c:strCache>
                <c:ptCount val="1"/>
                <c:pt idx="0">
                  <c:v>Słabo</c:v>
                </c:pt>
              </c:strCache>
            </c:strRef>
          </c:tx>
          <c:dLbls>
            <c:showVal val="1"/>
          </c:dLbls>
          <c:cat>
            <c:strRef>
              <c:f>'Pytanie 3'!$A$3:$A$7</c:f>
              <c:strCache>
                <c:ptCount val="5"/>
                <c:pt idx="0">
                  <c:v>Moje dziecko zdobylo w bieżącym roku szkolnym nowe umiejętności, wiedze i postawy</c:v>
                </c:pt>
                <c:pt idx="1">
                  <c:v>Moje dziecko jest dobrze przygotowane do podjęcia nauki na kolejnym etapie edukacyjnym</c:v>
                </c:pt>
                <c:pt idx="2">
                  <c:v>Moje dziecko jest bardziej samodzielne</c:v>
                </c:pt>
                <c:pt idx="3">
                  <c:v>Moje dziecko nabyło umiejetności radzenia sobie w różnych sytuacjach</c:v>
                </c:pt>
                <c:pt idx="4">
                  <c:v>Moje dziecko jest bardziej twórcze, kreatywne i otwarte w kontaktach z dziećmi i dorosłymi</c:v>
                </c:pt>
              </c:strCache>
            </c:strRef>
          </c:cat>
          <c:val>
            <c:numRef>
              <c:f>'Pytanie 3'!$C$3:$C$7</c:f>
              <c:numCache>
                <c:formatCode>0.0%</c:formatCode>
                <c:ptCount val="5"/>
                <c:pt idx="0">
                  <c:v>2.1739130434782608E-2</c:v>
                </c:pt>
                <c:pt idx="1">
                  <c:v>2.1739130434782608E-2</c:v>
                </c:pt>
                <c:pt idx="2">
                  <c:v>2.1739130434782608E-2</c:v>
                </c:pt>
                <c:pt idx="3">
                  <c:v>2.1739130434782608E-2</c:v>
                </c:pt>
                <c:pt idx="4">
                  <c:v>4.3478260869565216E-2</c:v>
                </c:pt>
              </c:numCache>
            </c:numRef>
          </c:val>
        </c:ser>
        <c:ser>
          <c:idx val="2"/>
          <c:order val="2"/>
          <c:tx>
            <c:strRef>
              <c:f>'Pytanie 3'!$D$2</c:f>
              <c:strCache>
                <c:ptCount val="1"/>
                <c:pt idx="0">
                  <c:v>Wystarczająco</c:v>
                </c:pt>
              </c:strCache>
            </c:strRef>
          </c:tx>
          <c:dLbls>
            <c:dLbl>
              <c:idx val="1"/>
              <c:layout>
                <c:manualLayout>
                  <c:x val="-3.2679738562091519E-2"/>
                  <c:y val="9.0293453724604997E-2"/>
                </c:manualLayout>
              </c:layout>
              <c:showVal val="1"/>
            </c:dLbl>
            <c:dLbl>
              <c:idx val="2"/>
              <c:layout>
                <c:manualLayout>
                  <c:x val="-5.9912161920094212E-17"/>
                  <c:y val="1.5048908954100828E-2"/>
                </c:manualLayout>
              </c:layout>
              <c:showVal val="1"/>
            </c:dLbl>
            <c:dLbl>
              <c:idx val="3"/>
              <c:layout>
                <c:manualLayout>
                  <c:x val="-2.9411764705882353E-2"/>
                  <c:y val="6.0195635816403361E-3"/>
                </c:manualLayout>
              </c:layout>
              <c:showVal val="1"/>
            </c:dLbl>
            <c:showVal val="1"/>
          </c:dLbls>
          <c:cat>
            <c:strRef>
              <c:f>'Pytanie 3'!$A$3:$A$7</c:f>
              <c:strCache>
                <c:ptCount val="5"/>
                <c:pt idx="0">
                  <c:v>Moje dziecko zdobylo w bieżącym roku szkolnym nowe umiejętności, wiedze i postawy</c:v>
                </c:pt>
                <c:pt idx="1">
                  <c:v>Moje dziecko jest dobrze przygotowane do podjęcia nauki na kolejnym etapie edukacyjnym</c:v>
                </c:pt>
                <c:pt idx="2">
                  <c:v>Moje dziecko jest bardziej samodzielne</c:v>
                </c:pt>
                <c:pt idx="3">
                  <c:v>Moje dziecko nabyło umiejetności radzenia sobie w różnych sytuacjach</c:v>
                </c:pt>
                <c:pt idx="4">
                  <c:v>Moje dziecko jest bardziej twórcze, kreatywne i otwarte w kontaktach z dziećmi i dorosłymi</c:v>
                </c:pt>
              </c:strCache>
            </c:strRef>
          </c:cat>
          <c:val>
            <c:numRef>
              <c:f>'Pytanie 3'!$D$3:$D$7</c:f>
              <c:numCache>
                <c:formatCode>0.0%</c:formatCode>
                <c:ptCount val="5"/>
                <c:pt idx="0">
                  <c:v>0.10869565217391304</c:v>
                </c:pt>
                <c:pt idx="1">
                  <c:v>0.32608695652173914</c:v>
                </c:pt>
                <c:pt idx="2">
                  <c:v>6.5217391304347824E-2</c:v>
                </c:pt>
                <c:pt idx="3">
                  <c:v>0.23939130434782599</c:v>
                </c:pt>
                <c:pt idx="4">
                  <c:v>0.13043478260869565</c:v>
                </c:pt>
              </c:numCache>
            </c:numRef>
          </c:val>
        </c:ser>
        <c:ser>
          <c:idx val="3"/>
          <c:order val="3"/>
          <c:tx>
            <c:strRef>
              <c:f>'Pytanie 3'!$E$2</c:f>
              <c:strCache>
                <c:ptCount val="1"/>
                <c:pt idx="0">
                  <c:v>Dobrze</c:v>
                </c:pt>
              </c:strCache>
            </c:strRef>
          </c:tx>
          <c:dLbls>
            <c:dLbl>
              <c:idx val="2"/>
              <c:layout>
                <c:manualLayout>
                  <c:x val="-2.1241830065359429E-2"/>
                  <c:y val="9.0293453724605011E-3"/>
                </c:manualLayout>
              </c:layout>
              <c:showVal val="1"/>
            </c:dLbl>
            <c:dLbl>
              <c:idx val="4"/>
              <c:layout>
                <c:manualLayout>
                  <c:x val="-4.0849673202614262E-2"/>
                  <c:y val="8.126410835214451E-2"/>
                </c:manualLayout>
              </c:layout>
              <c:showVal val="1"/>
            </c:dLbl>
            <c:showVal val="1"/>
          </c:dLbls>
          <c:cat>
            <c:strRef>
              <c:f>'Pytanie 3'!$A$3:$A$7</c:f>
              <c:strCache>
                <c:ptCount val="5"/>
                <c:pt idx="0">
                  <c:v>Moje dziecko zdobylo w bieżącym roku szkolnym nowe umiejętności, wiedze i postawy</c:v>
                </c:pt>
                <c:pt idx="1">
                  <c:v>Moje dziecko jest dobrze przygotowane do podjęcia nauki na kolejnym etapie edukacyjnym</c:v>
                </c:pt>
                <c:pt idx="2">
                  <c:v>Moje dziecko jest bardziej samodzielne</c:v>
                </c:pt>
                <c:pt idx="3">
                  <c:v>Moje dziecko nabyło umiejetności radzenia sobie w różnych sytuacjach</c:v>
                </c:pt>
                <c:pt idx="4">
                  <c:v>Moje dziecko jest bardziej twórcze, kreatywne i otwarte w kontaktach z dziećmi i dorosłymi</c:v>
                </c:pt>
              </c:strCache>
            </c:strRef>
          </c:cat>
          <c:val>
            <c:numRef>
              <c:f>'Pytanie 3'!$E$3:$E$7</c:f>
              <c:numCache>
                <c:formatCode>0.0%</c:formatCode>
                <c:ptCount val="5"/>
                <c:pt idx="0">
                  <c:v>0.41304347826086957</c:v>
                </c:pt>
                <c:pt idx="1">
                  <c:v>0.32608695652173914</c:v>
                </c:pt>
                <c:pt idx="2">
                  <c:v>0.43478260869565216</c:v>
                </c:pt>
                <c:pt idx="3">
                  <c:v>0.32608695652173914</c:v>
                </c:pt>
                <c:pt idx="4">
                  <c:v>0.41304347826086957</c:v>
                </c:pt>
              </c:numCache>
            </c:numRef>
          </c:val>
        </c:ser>
        <c:ser>
          <c:idx val="4"/>
          <c:order val="4"/>
          <c:tx>
            <c:strRef>
              <c:f>'Pytanie 3'!$F$2</c:f>
              <c:strCache>
                <c:ptCount val="1"/>
                <c:pt idx="0">
                  <c:v>Bardzo Dobrze</c:v>
                </c:pt>
              </c:strCache>
            </c:strRef>
          </c:tx>
          <c:dLbls>
            <c:dLbl>
              <c:idx val="0"/>
              <c:spPr>
                <a:effectLst>
                  <a:outerShdw blurRad="50800" dist="50800" dir="5400000" algn="ctr" rotWithShape="0">
                    <a:srgbClr val="C00000"/>
                  </a:outerShdw>
                </a:effectLst>
              </c:spPr>
              <c:txPr>
                <a:bodyPr/>
                <a:lstStyle/>
                <a:p>
                  <a:pPr>
                    <a:defRPr/>
                  </a:pPr>
                  <a:endParaRPr lang="pl-PL"/>
                </a:p>
              </c:txPr>
            </c:dLbl>
            <c:dLbl>
              <c:idx val="1"/>
              <c:layout>
                <c:manualLayout>
                  <c:x val="3.9215686274509803E-2"/>
                  <c:y val="8.126410835214451E-2"/>
                </c:manualLayout>
              </c:layout>
              <c:showVal val="1"/>
            </c:dLbl>
            <c:dLbl>
              <c:idx val="2"/>
              <c:layout>
                <c:manualLayout>
                  <c:x val="-1.6339869281045761E-3"/>
                  <c:y val="-1.2039127163280662E-2"/>
                </c:manualLayout>
              </c:layout>
              <c:showVal val="1"/>
            </c:dLbl>
            <c:showVal val="1"/>
          </c:dLbls>
          <c:cat>
            <c:strRef>
              <c:f>'Pytanie 3'!$A$3:$A$7</c:f>
              <c:strCache>
                <c:ptCount val="5"/>
                <c:pt idx="0">
                  <c:v>Moje dziecko zdobylo w bieżącym roku szkolnym nowe umiejętności, wiedze i postawy</c:v>
                </c:pt>
                <c:pt idx="1">
                  <c:v>Moje dziecko jest dobrze przygotowane do podjęcia nauki na kolejnym etapie edukacyjnym</c:v>
                </c:pt>
                <c:pt idx="2">
                  <c:v>Moje dziecko jest bardziej samodzielne</c:v>
                </c:pt>
                <c:pt idx="3">
                  <c:v>Moje dziecko nabyło umiejetności radzenia sobie w różnych sytuacjach</c:v>
                </c:pt>
                <c:pt idx="4">
                  <c:v>Moje dziecko jest bardziej twórcze, kreatywne i otwarte w kontaktach z dziećmi i dorosłymi</c:v>
                </c:pt>
              </c:strCache>
            </c:strRef>
          </c:cat>
          <c:val>
            <c:numRef>
              <c:f>'Pytanie 3'!$F$3:$F$7</c:f>
              <c:numCache>
                <c:formatCode>0.0%</c:formatCode>
                <c:ptCount val="5"/>
                <c:pt idx="0">
                  <c:v>0.45652173913043476</c:v>
                </c:pt>
                <c:pt idx="1">
                  <c:v>0.32608695652173914</c:v>
                </c:pt>
                <c:pt idx="2">
                  <c:v>0.47826086956521741</c:v>
                </c:pt>
                <c:pt idx="3">
                  <c:v>0.41304347826086957</c:v>
                </c:pt>
                <c:pt idx="4">
                  <c:v>0.41304347826086957</c:v>
                </c:pt>
              </c:numCache>
            </c:numRef>
          </c:val>
        </c:ser>
        <c:axId val="73547776"/>
        <c:axId val="73551232"/>
      </c:barChart>
      <c:catAx>
        <c:axId val="73547776"/>
        <c:scaling>
          <c:orientation val="minMax"/>
        </c:scaling>
        <c:axPos val="b"/>
        <c:majorTickMark val="none"/>
        <c:tickLblPos val="nextTo"/>
        <c:crossAx val="73551232"/>
        <c:crosses val="autoZero"/>
        <c:auto val="1"/>
        <c:lblAlgn val="ctr"/>
        <c:lblOffset val="100"/>
      </c:catAx>
      <c:valAx>
        <c:axId val="73551232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crossAx val="73547776"/>
        <c:crosses val="autoZero"/>
        <c:crossBetween val="between"/>
      </c:valAx>
      <c:spPr>
        <a:ln>
          <a:solidFill>
            <a:schemeClr val="accent1"/>
          </a:solidFill>
        </a:ln>
      </c:spPr>
    </c:plotArea>
    <c:legend>
      <c:legendPos val="b"/>
      <c:layout/>
    </c:legend>
    <c:plotVisOnly val="1"/>
  </c:chart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pl-PL"/>
  <c:chart>
    <c:title>
      <c:tx>
        <c:rich>
          <a:bodyPr/>
          <a:lstStyle/>
          <a:p>
            <a:pPr>
              <a:defRPr/>
            </a:pPr>
            <a:r>
              <a:rPr lang="pl-PL" b="0">
                <a:latin typeface="Arial" pitchFamily="34" charset="0"/>
                <a:cs typeface="Arial" pitchFamily="34" charset="0"/>
              </a:rPr>
              <a:t>O</a:t>
            </a:r>
            <a:r>
              <a:rPr lang="en-US" b="0">
                <a:latin typeface="Arial" pitchFamily="34" charset="0"/>
                <a:cs typeface="Arial" pitchFamily="34" charset="0"/>
              </a:rPr>
              <a:t>gól</a:t>
            </a:r>
            <a:r>
              <a:rPr lang="pl-PL" b="0">
                <a:latin typeface="Arial" pitchFamily="34" charset="0"/>
                <a:cs typeface="Arial" pitchFamily="34" charset="0"/>
              </a:rPr>
              <a:t>n</a:t>
            </a:r>
            <a:r>
              <a:rPr lang="en-US" b="0">
                <a:latin typeface="Arial" pitchFamily="34" charset="0"/>
                <a:cs typeface="Arial" pitchFamily="34" charset="0"/>
              </a:rPr>
              <a:t>a ocena</a:t>
            </a:r>
            <a:r>
              <a:rPr lang="pl-PL" b="0">
                <a:latin typeface="Arial" pitchFamily="34" charset="0"/>
                <a:cs typeface="Arial" pitchFamily="34" charset="0"/>
              </a:rPr>
              <a:t> przedszkola</a:t>
            </a:r>
            <a:r>
              <a:rPr lang="en-US" b="0">
                <a:latin typeface="Arial" pitchFamily="34" charset="0"/>
                <a:cs typeface="Arial" pitchFamily="34" charset="0"/>
              </a:rPr>
              <a:t> </a:t>
            </a:r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'Pytanie 4'!$B$2</c:f>
              <c:strCache>
                <c:ptCount val="1"/>
                <c:pt idx="0">
                  <c:v>Zdecydowanie TAK</c:v>
                </c:pt>
              </c:strCache>
            </c:strRef>
          </c:tx>
          <c:dLbls>
            <c:dLbl>
              <c:idx val="6"/>
              <c:layout>
                <c:manualLayout>
                  <c:x val="-1.1723818735442895E-16"/>
                  <c:y val="-1.6920478281966592E-2"/>
                </c:manualLayout>
              </c:layout>
              <c:showVal val="1"/>
            </c:dLbl>
            <c:showVal val="1"/>
          </c:dLbls>
          <c:cat>
            <c:strRef>
              <c:f>'Pytanie 4'!$A$3:$A$9</c:f>
              <c:strCache>
                <c:ptCount val="7"/>
                <c:pt idx="0">
                  <c:v>Przedszkole spełnia bezpieczeństwo dzieci</c:v>
                </c:pt>
                <c:pt idx="1">
                  <c:v>Przedszkole dba o czystość, ład i porządek pomieszczeń</c:v>
                </c:pt>
                <c:pt idx="2">
                  <c:v>Posiłki przygotowywane przez kuchnię są smaczne, zdrowe i urozmaicone</c:v>
                </c:pt>
                <c:pt idx="3">
                  <c:v>Uroczystości, festyny, wycieczki, przedszkolne są ciekawe i dobrze zorganizowane</c:v>
                </c:pt>
                <c:pt idx="4">
                  <c:v>Zajęcia dodatkowe przynoszą korzyści mojemu dziecku</c:v>
                </c:pt>
                <c:pt idx="5">
                  <c:v>Informacje dla rodziców w holu i wystawa prac dziecięcych spełniają moje oczekiwania</c:v>
                </c:pt>
                <c:pt idx="6">
                  <c:v>W przedszkolu panuje atmosfera sprzyjająca rozwojowi mojego dziecka</c:v>
                </c:pt>
              </c:strCache>
            </c:strRef>
          </c:cat>
          <c:val>
            <c:numRef>
              <c:f>'Pytanie 4'!$B$3:$B$9</c:f>
              <c:numCache>
                <c:formatCode>0.0%</c:formatCode>
                <c:ptCount val="7"/>
                <c:pt idx="0">
                  <c:v>0.56521739130434778</c:v>
                </c:pt>
                <c:pt idx="1">
                  <c:v>0.80434782608695654</c:v>
                </c:pt>
                <c:pt idx="2">
                  <c:v>0.80434782608695654</c:v>
                </c:pt>
                <c:pt idx="3">
                  <c:v>0.58695652173913049</c:v>
                </c:pt>
                <c:pt idx="4">
                  <c:v>0.69565217391304346</c:v>
                </c:pt>
                <c:pt idx="5">
                  <c:v>0.58695652173913049</c:v>
                </c:pt>
                <c:pt idx="6">
                  <c:v>0.54347826086956519</c:v>
                </c:pt>
              </c:numCache>
            </c:numRef>
          </c:val>
        </c:ser>
        <c:ser>
          <c:idx val="1"/>
          <c:order val="1"/>
          <c:tx>
            <c:strRef>
              <c:f>'Pytanie 4'!$C$2</c:f>
              <c:strCache>
                <c:ptCount val="1"/>
                <c:pt idx="0">
                  <c:v>Raczej TAK</c:v>
                </c:pt>
              </c:strCache>
            </c:strRef>
          </c:tx>
          <c:dLbls>
            <c:dLbl>
              <c:idx val="0"/>
              <c:layout>
                <c:manualLayout>
                  <c:x val="9.5923261390887353E-3"/>
                  <c:y val="6.7681913127866341E-3"/>
                </c:manualLayout>
              </c:layout>
              <c:showVal val="1"/>
            </c:dLbl>
            <c:dLbl>
              <c:idx val="1"/>
              <c:layout>
                <c:manualLayout>
                  <c:x val="7.9936051159072777E-3"/>
                  <c:y val="0"/>
                </c:manualLayout>
              </c:layout>
              <c:showVal val="1"/>
            </c:dLbl>
            <c:dLbl>
              <c:idx val="3"/>
              <c:layout>
                <c:manualLayout>
                  <c:x val="9.5923261390887353E-3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2.0783373301358921E-2"/>
                  <c:y val="2.0304573938359893E-2"/>
                </c:manualLayout>
              </c:layout>
              <c:showVal val="1"/>
            </c:dLbl>
            <c:dLbl>
              <c:idx val="5"/>
              <c:layout>
                <c:manualLayout>
                  <c:x val="1.4388489208633103E-2"/>
                  <c:y val="-3.3840956563933179E-3"/>
                </c:manualLayout>
              </c:layout>
              <c:showVal val="1"/>
            </c:dLbl>
            <c:dLbl>
              <c:idx val="6"/>
              <c:layout>
                <c:manualLayout>
                  <c:x val="1.4388489208633103E-2"/>
                  <c:y val="0"/>
                </c:manualLayout>
              </c:layout>
              <c:showVal val="1"/>
            </c:dLbl>
            <c:showVal val="1"/>
          </c:dLbls>
          <c:cat>
            <c:strRef>
              <c:f>'Pytanie 4'!$A$3:$A$9</c:f>
              <c:strCache>
                <c:ptCount val="7"/>
                <c:pt idx="0">
                  <c:v>Przedszkole spełnia bezpieczeństwo dzieci</c:v>
                </c:pt>
                <c:pt idx="1">
                  <c:v>Przedszkole dba o czystość, ład i porządek pomieszczeń</c:v>
                </c:pt>
                <c:pt idx="2">
                  <c:v>Posiłki przygotowywane przez kuchnię są smaczne, zdrowe i urozmaicone</c:v>
                </c:pt>
                <c:pt idx="3">
                  <c:v>Uroczystości, festyny, wycieczki, przedszkolne są ciekawe i dobrze zorganizowane</c:v>
                </c:pt>
                <c:pt idx="4">
                  <c:v>Zajęcia dodatkowe przynoszą korzyści mojemu dziecku</c:v>
                </c:pt>
                <c:pt idx="5">
                  <c:v>Informacje dla rodziców w holu i wystawa prac dziecięcych spełniają moje oczekiwania</c:v>
                </c:pt>
                <c:pt idx="6">
                  <c:v>W przedszkolu panuje atmosfera sprzyjająca rozwojowi mojego dziecka</c:v>
                </c:pt>
              </c:strCache>
            </c:strRef>
          </c:cat>
          <c:val>
            <c:numRef>
              <c:f>'Pytanie 4'!$C$3:$C$9</c:f>
              <c:numCache>
                <c:formatCode>0.0%</c:formatCode>
                <c:ptCount val="7"/>
                <c:pt idx="0">
                  <c:v>0.43478260869565216</c:v>
                </c:pt>
                <c:pt idx="1">
                  <c:v>0.19565217391304349</c:v>
                </c:pt>
                <c:pt idx="2">
                  <c:v>0.19565217391304349</c:v>
                </c:pt>
                <c:pt idx="3">
                  <c:v>0.41304347826086957</c:v>
                </c:pt>
                <c:pt idx="4">
                  <c:v>0.30434782608695654</c:v>
                </c:pt>
                <c:pt idx="5">
                  <c:v>0.41304347826086957</c:v>
                </c:pt>
                <c:pt idx="6">
                  <c:v>0.45652173913043476</c:v>
                </c:pt>
              </c:numCache>
            </c:numRef>
          </c:val>
        </c:ser>
        <c:ser>
          <c:idx val="2"/>
          <c:order val="2"/>
          <c:tx>
            <c:strRef>
              <c:f>'Pytanie 4'!$D$2</c:f>
              <c:strCache>
                <c:ptCount val="1"/>
                <c:pt idx="0">
                  <c:v>Raczej Nie</c:v>
                </c:pt>
              </c:strCache>
            </c:strRef>
          </c:tx>
          <c:cat>
            <c:strRef>
              <c:f>'Pytanie 4'!$A$3:$A$9</c:f>
              <c:strCache>
                <c:ptCount val="7"/>
                <c:pt idx="0">
                  <c:v>Przedszkole spełnia bezpieczeństwo dzieci</c:v>
                </c:pt>
                <c:pt idx="1">
                  <c:v>Przedszkole dba o czystość, ład i porządek pomieszczeń</c:v>
                </c:pt>
                <c:pt idx="2">
                  <c:v>Posiłki przygotowywane przez kuchnię są smaczne, zdrowe i urozmaicone</c:v>
                </c:pt>
                <c:pt idx="3">
                  <c:v>Uroczystości, festyny, wycieczki, przedszkolne są ciekawe i dobrze zorganizowane</c:v>
                </c:pt>
                <c:pt idx="4">
                  <c:v>Zajęcia dodatkowe przynoszą korzyści mojemu dziecku</c:v>
                </c:pt>
                <c:pt idx="5">
                  <c:v>Informacje dla rodziców w holu i wystawa prac dziecięcych spełniają moje oczekiwania</c:v>
                </c:pt>
                <c:pt idx="6">
                  <c:v>W przedszkolu panuje atmosfera sprzyjająca rozwojowi mojego dziecka</c:v>
                </c:pt>
              </c:strCache>
            </c:strRef>
          </c:cat>
          <c:val>
            <c:numRef>
              <c:f>'Pytanie 4'!$D$3:$D$9</c:f>
              <c:numCache>
                <c:formatCode>General</c:formatCode>
                <c:ptCount val="7"/>
              </c:numCache>
            </c:numRef>
          </c:val>
        </c:ser>
        <c:ser>
          <c:idx val="3"/>
          <c:order val="3"/>
          <c:tx>
            <c:strRef>
              <c:f>'Pytanie 4'!$E$2</c:f>
              <c:strCache>
                <c:ptCount val="1"/>
                <c:pt idx="0">
                  <c:v>Zdecydowanie NIE</c:v>
                </c:pt>
              </c:strCache>
            </c:strRef>
          </c:tx>
          <c:cat>
            <c:strRef>
              <c:f>'Pytanie 4'!$A$3:$A$9</c:f>
              <c:strCache>
                <c:ptCount val="7"/>
                <c:pt idx="0">
                  <c:v>Przedszkole spełnia bezpieczeństwo dzieci</c:v>
                </c:pt>
                <c:pt idx="1">
                  <c:v>Przedszkole dba o czystość, ład i porządek pomieszczeń</c:v>
                </c:pt>
                <c:pt idx="2">
                  <c:v>Posiłki przygotowywane przez kuchnię są smaczne, zdrowe i urozmaicone</c:v>
                </c:pt>
                <c:pt idx="3">
                  <c:v>Uroczystości, festyny, wycieczki, przedszkolne są ciekawe i dobrze zorganizowane</c:v>
                </c:pt>
                <c:pt idx="4">
                  <c:v>Zajęcia dodatkowe przynoszą korzyści mojemu dziecku</c:v>
                </c:pt>
                <c:pt idx="5">
                  <c:v>Informacje dla rodziców w holu i wystawa prac dziecięcych spełniają moje oczekiwania</c:v>
                </c:pt>
                <c:pt idx="6">
                  <c:v>W przedszkolu panuje atmosfera sprzyjająca rozwojowi mojego dziecka</c:v>
                </c:pt>
              </c:strCache>
            </c:strRef>
          </c:cat>
          <c:val>
            <c:numRef>
              <c:f>'Pytanie 4'!$E$3:$E$9</c:f>
              <c:numCache>
                <c:formatCode>General</c:formatCode>
                <c:ptCount val="7"/>
              </c:numCache>
            </c:numRef>
          </c:val>
        </c:ser>
        <c:gapWidth val="75"/>
        <c:overlap val="-25"/>
        <c:axId val="56462336"/>
        <c:axId val="73918720"/>
      </c:barChart>
      <c:catAx>
        <c:axId val="56462336"/>
        <c:scaling>
          <c:orientation val="minMax"/>
        </c:scaling>
        <c:axPos val="b"/>
        <c:majorTickMark val="none"/>
        <c:tickLblPos val="nextTo"/>
        <c:crossAx val="73918720"/>
        <c:crosses val="autoZero"/>
        <c:auto val="1"/>
        <c:lblAlgn val="ctr"/>
        <c:lblOffset val="100"/>
      </c:catAx>
      <c:valAx>
        <c:axId val="73918720"/>
        <c:scaling>
          <c:orientation val="minMax"/>
        </c:scaling>
        <c:axPos val="l"/>
        <c:majorGridlines/>
        <c:numFmt formatCode="0.0%" sourceLinked="1"/>
        <c:majorTickMark val="none"/>
        <c:tickLblPos val="nextTo"/>
        <c:spPr>
          <a:ln w="9525">
            <a:noFill/>
          </a:ln>
        </c:spPr>
        <c:crossAx val="56462336"/>
        <c:crosses val="autoZero"/>
        <c:crossBetween val="between"/>
        <c:majorUnit val="0.2"/>
      </c:valAx>
      <c:spPr>
        <a:ln>
          <a:solidFill>
            <a:srgbClr val="4F81BD"/>
          </a:solidFill>
        </a:ln>
      </c:spPr>
    </c:plotArea>
    <c:legend>
      <c:legendPos val="b"/>
      <c:layout/>
    </c:legend>
    <c:plotVisOnly val="1"/>
  </c:chart>
  <c:externalData r:id="rId1"/>
  <c:userShapes r:id="rId2"/>
</c:chartSpace>
</file>

<file path=ppt/drawings/_rels/drawing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0.58316</cdr:x>
      <cdr:y>0.85672</cdr:y>
    </cdr:from>
    <cdr:to>
      <cdr:x>1</cdr:x>
      <cdr:y>0.96753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3048000" y="2733675"/>
          <a:ext cx="2060627" cy="353599"/>
        </a:xfrm>
        <a:prstGeom xmlns:a="http://schemas.openxmlformats.org/drawingml/2006/main" prst="rect">
          <a:avLst/>
        </a:prstGeom>
      </cdr:spPr>
    </cdr:pic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0.36691</cdr:x>
      <cdr:y>0.02736</cdr:y>
    </cdr:from>
    <cdr:to>
      <cdr:x>0.64149</cdr:x>
      <cdr:y>0.31915</cdr:y>
    </cdr:to>
    <cdr:sp macro="" textlink="">
      <cdr:nvSpPr>
        <cdr:cNvPr id="2" name="pole tekstowe 1"/>
        <cdr:cNvSpPr txBox="1"/>
      </cdr:nvSpPr>
      <cdr:spPr>
        <a:xfrm xmlns:a="http://schemas.openxmlformats.org/drawingml/2006/main">
          <a:off x="2914649" y="85726"/>
          <a:ext cx="2181225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pl-PL" sz="11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8A33DB-8074-412B-AFD9-6DA02457FD66}" type="datetimeFigureOut">
              <a:rPr lang="pl-PL" smtClean="0"/>
              <a:t>2014-06-23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A2DC9D-B7A1-4370-9BFE-D5B0994F564A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2DC9D-B7A1-4370-9BFE-D5B0994F564A}" type="slidenum">
              <a:rPr lang="pl-PL" smtClean="0"/>
              <a:t>1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A2DC9D-B7A1-4370-9BFE-D5B0994F564A}" type="slidenum">
              <a:rPr lang="pl-PL" smtClean="0"/>
              <a:t>2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20B28-BE1F-4D79-A3A7-4025704A03F2}" type="datetime1">
              <a:rPr lang="pl-PL" smtClean="0"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8F45C-A943-4EC9-BB1C-46DD6649F98E}" type="datetime1">
              <a:rPr lang="pl-PL" smtClean="0"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36AAEC-B58C-4042-838D-0BE40A619CF4}" type="datetime1">
              <a:rPr lang="pl-PL" smtClean="0"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56C11-CEE9-41C4-8201-B693FA68BCF4}" type="datetime1">
              <a:rPr lang="pl-PL" smtClean="0"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08BC4-1711-4A45-A2C6-0A92A50E2772}" type="datetime1">
              <a:rPr lang="pl-PL" smtClean="0"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503215-3673-448B-A35B-8BA18D69C598}" type="datetime1">
              <a:rPr lang="pl-PL" smtClean="0"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5A0EFD-41B0-4341-8079-AD775EC25B5F}" type="datetime1">
              <a:rPr lang="pl-PL" smtClean="0"/>
              <a:t>2014-06-23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613498-241C-45AF-9A0B-F771EE895EB7}" type="datetime1">
              <a:rPr lang="pl-PL" smtClean="0"/>
              <a:t>2014-06-23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A43B0B-F2BD-46ED-8A3C-DFAF3219975A}" type="datetime1">
              <a:rPr lang="pl-PL" smtClean="0"/>
              <a:t>2014-06-23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525495-CEF3-4392-8165-E9D44EBF8EBE}" type="datetime1">
              <a:rPr lang="pl-PL" smtClean="0"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345F-AC0C-4BF4-B062-639D2328888A}" type="datetime1">
              <a:rPr lang="pl-PL" smtClean="0"/>
              <a:t>2014-06-23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819B16-067C-4462-959D-AE3229BBBF88}" type="datetime1">
              <a:rPr lang="pl-PL" smtClean="0"/>
              <a:t>2014-06-23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pl-PL" smtClean="0"/>
              <a:t>Przedszkole BAJKA w Krotoszynie</a:t>
            </a: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8C68A0-2D8B-480C-B122-960B8EFBA218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2">
                <a:lumMod val="50000"/>
              </a:schemeClr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39552" y="2132856"/>
            <a:ext cx="7772400" cy="1470025"/>
          </a:xfrm>
        </p:spPr>
        <p:txBody>
          <a:bodyPr/>
          <a:lstStyle/>
          <a:p>
            <a:r>
              <a:rPr lang="pl-PL" dirty="0" smtClean="0"/>
              <a:t>Przedszkole Mojego Dziecka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31640" y="5013176"/>
            <a:ext cx="6400800" cy="838944"/>
          </a:xfrm>
        </p:spPr>
        <p:txBody>
          <a:bodyPr/>
          <a:lstStyle/>
          <a:p>
            <a:r>
              <a:rPr lang="pl-PL" dirty="0" smtClean="0">
                <a:solidFill>
                  <a:schemeClr val="tx1"/>
                </a:solidFill>
              </a:rPr>
              <a:t>Rok (przed)szkolny 2013/2014</a:t>
            </a:r>
            <a:endParaRPr lang="pl-PL" dirty="0">
              <a:solidFill>
                <a:schemeClr val="tx1"/>
              </a:solidFill>
            </a:endParaRPr>
          </a:p>
        </p:txBody>
      </p:sp>
      <p:sp>
        <p:nvSpPr>
          <p:cNvPr id="4" name="pole tekstowe 3"/>
          <p:cNvSpPr txBox="1"/>
          <p:nvPr/>
        </p:nvSpPr>
        <p:spPr>
          <a:xfrm>
            <a:off x="0" y="980728"/>
            <a:ext cx="9144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200" dirty="0" smtClean="0"/>
              <a:t>Podsumowanie Ankiety 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1259632" y="620688"/>
          <a:ext cx="6552728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395536" y="1052736"/>
          <a:ext cx="8282517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685800" y="980728"/>
          <a:ext cx="7772400" cy="45580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Wykres 1"/>
          <p:cNvGraphicFramePr/>
          <p:nvPr/>
        </p:nvGraphicFramePr>
        <p:xfrm>
          <a:off x="539552" y="1196752"/>
          <a:ext cx="7943850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pl-PL" smtClean="0"/>
              <a:t>Przedszkole BAJKA w Krotoszynie</a:t>
            </a:r>
            <a:endParaRPr lang="pl-P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30</TotalTime>
  <Words>97</Words>
  <Application>Microsoft Office PowerPoint</Application>
  <PresentationFormat>Pokaz na ekranie (4:3)</PresentationFormat>
  <Paragraphs>39</Paragraphs>
  <Slides>5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6" baseType="lpstr">
      <vt:lpstr>Motyw pakietu Office</vt:lpstr>
      <vt:lpstr>Przedszkole Mojego Dziecka</vt:lpstr>
      <vt:lpstr>Slajd 2</vt:lpstr>
      <vt:lpstr>Slajd 3</vt:lpstr>
      <vt:lpstr>Slajd 4</vt:lpstr>
      <vt:lpstr>Slajd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Przedszkole Mojego Dziecka</dc:title>
  <dc:creator>Przemek</dc:creator>
  <cp:lastModifiedBy>Przemek</cp:lastModifiedBy>
  <cp:revision>7</cp:revision>
  <dcterms:created xsi:type="dcterms:W3CDTF">2014-06-23T18:53:21Z</dcterms:created>
  <dcterms:modified xsi:type="dcterms:W3CDTF">2014-06-23T19:24:15Z</dcterms:modified>
</cp:coreProperties>
</file>