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Lst>
  <p:notesMasterIdLst>
    <p:notesMasterId r:id="rId33"/>
  </p:notesMasterIdLst>
  <p:sldIdLst>
    <p:sldId id="256" r:id="rId3"/>
    <p:sldId id="257" r:id="rId4"/>
    <p:sldId id="258" r:id="rId5"/>
    <p:sldId id="265" r:id="rId6"/>
    <p:sldId id="259" r:id="rId7"/>
    <p:sldId id="283" r:id="rId8"/>
    <p:sldId id="267" r:id="rId9"/>
    <p:sldId id="287" r:id="rId10"/>
    <p:sldId id="260" r:id="rId11"/>
    <p:sldId id="268" r:id="rId12"/>
    <p:sldId id="292" r:id="rId13"/>
    <p:sldId id="293" r:id="rId14"/>
    <p:sldId id="294" r:id="rId15"/>
    <p:sldId id="295" r:id="rId16"/>
    <p:sldId id="296" r:id="rId17"/>
    <p:sldId id="297" r:id="rId18"/>
    <p:sldId id="270" r:id="rId19"/>
    <p:sldId id="262" r:id="rId20"/>
    <p:sldId id="271" r:id="rId21"/>
    <p:sldId id="272" r:id="rId22"/>
    <p:sldId id="298" r:id="rId23"/>
    <p:sldId id="299" r:id="rId24"/>
    <p:sldId id="280" r:id="rId25"/>
    <p:sldId id="300" r:id="rId26"/>
    <p:sldId id="301" r:id="rId27"/>
    <p:sldId id="302" r:id="rId28"/>
    <p:sldId id="303" r:id="rId29"/>
    <p:sldId id="290" r:id="rId30"/>
    <p:sldId id="291" r:id="rId31"/>
    <p:sldId id="26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p:cViewPr varScale="1">
        <p:scale>
          <a:sx n="74" d="100"/>
          <a:sy n="74" d="100"/>
        </p:scale>
        <p:origin x="-31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EBB10-D140-4153-8ACC-DE4F28842EE0}" type="datetimeFigureOut">
              <a:rPr lang="pl-PL" smtClean="0"/>
              <a:t>2017-07-11</a:t>
            </a:fld>
            <a:endParaRPr lang="pl-PL"/>
          </a:p>
        </p:txBody>
      </p:sp>
      <p:sp>
        <p:nvSpPr>
          <p:cNvPr id="4" name="Symbol zastępczy obrazu slajd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C54212-59F5-4B1C-989F-20B511B007CA}" type="slidenum">
              <a:rPr lang="pl-PL" smtClean="0"/>
              <a:t>‹#›</a:t>
            </a:fld>
            <a:endParaRPr lang="pl-PL"/>
          </a:p>
        </p:txBody>
      </p:sp>
    </p:spTree>
    <p:extLst>
      <p:ext uri="{BB962C8B-B14F-4D97-AF65-F5344CB8AC3E}">
        <p14:creationId xmlns:p14="http://schemas.microsoft.com/office/powerpoint/2010/main" val="59284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954AA2-EC3F-4BD4-80EC-8CC80D3CFD53}" type="slidenum">
              <a:rPr lang="pl-PL" smtClean="0">
                <a:solidFill>
                  <a:prstClr val="black"/>
                </a:solidFill>
              </a:rPr>
              <a:pPr fontAlgn="base">
                <a:spcBef>
                  <a:spcPct val="0"/>
                </a:spcBef>
                <a:spcAft>
                  <a:spcPct val="0"/>
                </a:spcAft>
              </a:pPr>
              <a:t>11</a:t>
            </a:fld>
            <a:endParaRPr lang="pl-PL" smtClean="0">
              <a:solidFill>
                <a:prstClr val="black"/>
              </a:solidFill>
            </a:endParaRPr>
          </a:p>
        </p:txBody>
      </p:sp>
    </p:spTree>
    <p:extLst>
      <p:ext uri="{BB962C8B-B14F-4D97-AF65-F5344CB8AC3E}">
        <p14:creationId xmlns:p14="http://schemas.microsoft.com/office/powerpoint/2010/main" val="363028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56D4E3-40AC-4D92-97A2-78C59B325E83}" type="slidenum">
              <a:rPr lang="pl-PL" smtClean="0">
                <a:solidFill>
                  <a:prstClr val="black"/>
                </a:solidFill>
              </a:rPr>
              <a:pPr fontAlgn="base">
                <a:spcBef>
                  <a:spcPct val="0"/>
                </a:spcBef>
                <a:spcAft>
                  <a:spcPct val="0"/>
                </a:spcAft>
              </a:pPr>
              <a:t>12</a:t>
            </a:fld>
            <a:endParaRPr lang="pl-PL" smtClean="0">
              <a:solidFill>
                <a:prstClr val="black"/>
              </a:solidFill>
            </a:endParaRPr>
          </a:p>
        </p:txBody>
      </p:sp>
    </p:spTree>
    <p:extLst>
      <p:ext uri="{BB962C8B-B14F-4D97-AF65-F5344CB8AC3E}">
        <p14:creationId xmlns:p14="http://schemas.microsoft.com/office/powerpoint/2010/main" val="152041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3ECBB99-4006-45FD-8E0E-A2C9D0BF610D}" type="slidenum">
              <a:rPr lang="pl-PL" smtClean="0">
                <a:solidFill>
                  <a:prstClr val="black"/>
                </a:solidFill>
              </a:rPr>
              <a:pPr fontAlgn="base">
                <a:spcBef>
                  <a:spcPct val="0"/>
                </a:spcBef>
                <a:spcAft>
                  <a:spcPct val="0"/>
                </a:spcAft>
              </a:pPr>
              <a:t>13</a:t>
            </a:fld>
            <a:endParaRPr lang="pl-PL" smtClean="0">
              <a:solidFill>
                <a:prstClr val="black"/>
              </a:solidFill>
            </a:endParaRPr>
          </a:p>
        </p:txBody>
      </p:sp>
    </p:spTree>
    <p:extLst>
      <p:ext uri="{BB962C8B-B14F-4D97-AF65-F5344CB8AC3E}">
        <p14:creationId xmlns:p14="http://schemas.microsoft.com/office/powerpoint/2010/main" val="96447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F8DF79-13CD-42BF-87D8-AF5EC813F673}" type="slidenum">
              <a:rPr lang="pl-PL" smtClean="0">
                <a:solidFill>
                  <a:prstClr val="black"/>
                </a:solidFill>
              </a:rPr>
              <a:pPr fontAlgn="base">
                <a:spcBef>
                  <a:spcPct val="0"/>
                </a:spcBef>
                <a:spcAft>
                  <a:spcPct val="0"/>
                </a:spcAft>
              </a:pPr>
              <a:t>14</a:t>
            </a:fld>
            <a:endParaRPr lang="pl-PL" smtClean="0">
              <a:solidFill>
                <a:prstClr val="black"/>
              </a:solidFill>
            </a:endParaRPr>
          </a:p>
        </p:txBody>
      </p:sp>
    </p:spTree>
    <p:extLst>
      <p:ext uri="{BB962C8B-B14F-4D97-AF65-F5344CB8AC3E}">
        <p14:creationId xmlns:p14="http://schemas.microsoft.com/office/powerpoint/2010/main" val="102282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F8DF79-13CD-42BF-87D8-AF5EC813F673}" type="slidenum">
              <a:rPr lang="pl-PL" smtClean="0">
                <a:solidFill>
                  <a:prstClr val="black"/>
                </a:solidFill>
              </a:rPr>
              <a:pPr fontAlgn="base">
                <a:spcBef>
                  <a:spcPct val="0"/>
                </a:spcBef>
                <a:spcAft>
                  <a:spcPct val="0"/>
                </a:spcAft>
              </a:pPr>
              <a:t>15</a:t>
            </a:fld>
            <a:endParaRPr lang="pl-PL" smtClean="0">
              <a:solidFill>
                <a:prstClr val="black"/>
              </a:solidFill>
            </a:endParaRPr>
          </a:p>
        </p:txBody>
      </p:sp>
    </p:spTree>
    <p:extLst>
      <p:ext uri="{BB962C8B-B14F-4D97-AF65-F5344CB8AC3E}">
        <p14:creationId xmlns:p14="http://schemas.microsoft.com/office/powerpoint/2010/main" val="1283598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smtClean="0"/>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7/11/2017</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C40F4739-9812-4A9F-890D-2AD6BA5F6EE8}" type="datetimeFigureOut">
              <a:rPr lang="en-US" dirty="0"/>
              <a:t>7/11/2017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l-PL" smtClean="0"/>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18845AC5-A3F8-44AA-BA8F-596CDCC976D3}"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l-PL" smtClean="0"/>
              <a:t>Kliknij, aby edytować styl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C873B183-A821-4095-A363-9EC968635539}"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174D01B4-0AA5-45E6-B2E6-5FA4078AEBCF}"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7/11/2017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7/11/2017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l-PL" smtClean="0"/>
              <a:t>Kliknij, aby edytować styl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pl-P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pl-PL"/>
          </a:p>
        </p:txBody>
      </p:sp>
      <p:sp>
        <p:nvSpPr>
          <p:cNvPr id="4" name="Date Placeholder 3"/>
          <p:cNvSpPr>
            <a:spLocks noGrp="1"/>
          </p:cNvSpPr>
          <p:nvPr>
            <p:ph type="dt" sz="half" idx="10"/>
          </p:nvPr>
        </p:nvSpPr>
        <p:spPr/>
        <p:txBody>
          <a:bodyPr/>
          <a:lstStyle>
            <a:lvl1pPr>
              <a:defRPr/>
            </a:lvl1pPr>
          </a:lstStyle>
          <a:p>
            <a:pPr>
              <a:defRPr/>
            </a:pPr>
            <a:fld id="{B70F8417-1686-4EAC-8DAF-76DABB528A6C}" type="datetime1">
              <a:rPr lang="pl-PL">
                <a:solidFill>
                  <a:prstClr val="black">
                    <a:tint val="75000"/>
                  </a:prstClr>
                </a:solidFill>
              </a:rPr>
              <a:pPr>
                <a:defRPr/>
              </a:pPr>
              <a:t>2017-07-11</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3FE386-5350-49FE-B7C5-2EC7988B18A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11020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675A64B5-A431-4DAD-B8AE-269EA28F57B9}" type="datetime1">
              <a:rPr lang="pl-PL">
                <a:solidFill>
                  <a:prstClr val="black">
                    <a:tint val="75000"/>
                  </a:prstClr>
                </a:solidFill>
              </a:rPr>
              <a:pPr>
                <a:defRPr/>
              </a:pPr>
              <a:t>2017-07-11</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B5990B-1085-46C1-9BB8-614398F3FC87}"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07910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pl-P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8EFC3E0-6BB7-474C-9899-8E64C834E7AC}" type="datetime1">
              <a:rPr lang="pl-PL">
                <a:solidFill>
                  <a:prstClr val="black">
                    <a:tint val="75000"/>
                  </a:prstClr>
                </a:solidFill>
              </a:rPr>
              <a:pPr>
                <a:defRPr/>
              </a:pPr>
              <a:t>2017-07-11</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089E7F-3F4A-497E-94CF-F27B3F116A61}"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8466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3"/>
          <p:cNvSpPr>
            <a:spLocks noGrp="1"/>
          </p:cNvSpPr>
          <p:nvPr>
            <p:ph type="dt" sz="half" idx="10"/>
          </p:nvPr>
        </p:nvSpPr>
        <p:spPr/>
        <p:txBody>
          <a:bodyPr/>
          <a:lstStyle>
            <a:lvl1pPr>
              <a:defRPr/>
            </a:lvl1pPr>
          </a:lstStyle>
          <a:p>
            <a:pPr>
              <a:defRPr/>
            </a:pPr>
            <a:fld id="{A866C4B4-B97C-40EF-9880-654989DA7BE5}" type="datetime1">
              <a:rPr lang="pl-PL">
                <a:solidFill>
                  <a:prstClr val="black">
                    <a:tint val="75000"/>
                  </a:prstClr>
                </a:solidFill>
              </a:rPr>
              <a:pPr>
                <a:defRPr/>
              </a:pPr>
              <a:t>2017-07-11</a:t>
            </a:fld>
            <a:endParaRPr lang="pl-P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F487A-B56C-430C-8610-CC495DFD2FA5}"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2826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pl-P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3"/>
          <p:cNvSpPr>
            <a:spLocks noGrp="1"/>
          </p:cNvSpPr>
          <p:nvPr>
            <p:ph type="dt" sz="half" idx="10"/>
          </p:nvPr>
        </p:nvSpPr>
        <p:spPr/>
        <p:txBody>
          <a:bodyPr/>
          <a:lstStyle>
            <a:lvl1pPr>
              <a:defRPr/>
            </a:lvl1pPr>
          </a:lstStyle>
          <a:p>
            <a:pPr>
              <a:defRPr/>
            </a:pPr>
            <a:fld id="{C821C1CC-EBF3-40AA-BE9F-44E92C33098D}" type="datetime1">
              <a:rPr lang="pl-PL">
                <a:solidFill>
                  <a:prstClr val="black">
                    <a:tint val="75000"/>
                  </a:prstClr>
                </a:solidFill>
              </a:rPr>
              <a:pPr>
                <a:defRPr/>
              </a:pPr>
              <a:t>2017-07-11</a:t>
            </a:fld>
            <a:endParaRPr lang="pl-PL">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A3CF4B4-44B8-4D22-88EE-DBD70CEFA22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59289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Date Placeholder 3"/>
          <p:cNvSpPr>
            <a:spLocks noGrp="1"/>
          </p:cNvSpPr>
          <p:nvPr>
            <p:ph type="dt" sz="half" idx="10"/>
          </p:nvPr>
        </p:nvSpPr>
        <p:spPr/>
        <p:txBody>
          <a:bodyPr/>
          <a:lstStyle>
            <a:lvl1pPr>
              <a:defRPr/>
            </a:lvl1pPr>
          </a:lstStyle>
          <a:p>
            <a:pPr>
              <a:defRPr/>
            </a:pPr>
            <a:fld id="{9C529B50-3B80-49B2-A3F0-55525F059B3D}" type="datetime1">
              <a:rPr lang="pl-PL">
                <a:solidFill>
                  <a:prstClr val="black">
                    <a:tint val="75000"/>
                  </a:prstClr>
                </a:solidFill>
              </a:rPr>
              <a:pPr>
                <a:defRPr/>
              </a:pPr>
              <a:t>2017-07-11</a:t>
            </a:fld>
            <a:endParaRPr lang="pl-PL">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24AA27C-F428-43CF-A993-713BA392990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29498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7C1604-FBD3-4B6E-8332-58BB4EDC1D39}" type="datetime1">
              <a:rPr lang="pl-PL">
                <a:solidFill>
                  <a:prstClr val="black">
                    <a:tint val="75000"/>
                  </a:prstClr>
                </a:solidFill>
              </a:rPr>
              <a:pPr>
                <a:defRPr/>
              </a:pPr>
              <a:t>2017-07-11</a:t>
            </a:fld>
            <a:endParaRPr lang="pl-PL">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7F48B3D-0D05-4775-B3B4-06F64F359BB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5372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l-P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5738AA-7A9B-4D3C-A5B7-3E454784C143}" type="datetime1">
              <a:rPr lang="pl-PL">
                <a:solidFill>
                  <a:prstClr val="black">
                    <a:tint val="75000"/>
                  </a:prstClr>
                </a:solidFill>
              </a:rPr>
              <a:pPr>
                <a:defRPr/>
              </a:pPr>
              <a:t>2017-07-11</a:t>
            </a:fld>
            <a:endParaRPr lang="pl-P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55F133-5722-4431-A9D7-5FBA254AFC1B}"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7581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pl-PL"/>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FC6D8E-D518-4E0D-911A-29BC07C6C6A5}" type="datetime1">
              <a:rPr lang="pl-PL">
                <a:solidFill>
                  <a:prstClr val="black">
                    <a:tint val="75000"/>
                  </a:prstClr>
                </a:solidFill>
              </a:rPr>
              <a:pPr>
                <a:defRPr/>
              </a:pPr>
              <a:t>2017-07-11</a:t>
            </a:fld>
            <a:endParaRPr lang="pl-P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DA952A-ACBB-4B2E-B27A-B4634EEF0D4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88553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D672266B-DF62-4659-8066-046BBD3F8BFB}" type="datetime1">
              <a:rPr lang="pl-PL">
                <a:solidFill>
                  <a:prstClr val="black">
                    <a:tint val="75000"/>
                  </a:prstClr>
                </a:solidFill>
              </a:rPr>
              <a:pPr>
                <a:defRPr/>
              </a:pPr>
              <a:t>2017-07-11</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A81B43-92C4-4D6C-BF32-378FA7595801}"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28555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p:txBody>
          <a:bodyPr/>
          <a:lstStyle>
            <a:lvl1pPr>
              <a:defRPr/>
            </a:lvl1pPr>
          </a:lstStyle>
          <a:p>
            <a:pPr>
              <a:defRPr/>
            </a:pPr>
            <a:fld id="{67C67E9B-DE7A-49CD-95F3-9F48FD62EB00}" type="datetime1">
              <a:rPr lang="pl-PL">
                <a:solidFill>
                  <a:prstClr val="black">
                    <a:tint val="75000"/>
                  </a:prstClr>
                </a:solidFill>
              </a:rPr>
              <a:pPr>
                <a:defRPr/>
              </a:pPr>
              <a:t>2017-07-11</a:t>
            </a:fld>
            <a:endParaRPr lang="pl-P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67C977-AFBE-49C6-A320-C1C09F42BF2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55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8AAA073D-A903-47F8-8D16-77642FB0DF1F}" type="datetimeFigureOut">
              <a:rPr lang="en-US" dirty="0"/>
              <a:t>7/11/2017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7/11/2017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7/11/2017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7/11/2017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7/11/2017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l-PL" smtClean="0"/>
              <a:t>Kliknij, aby edytować styl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8E665CEB-0076-4E37-B880-BCEA9784DE0A}" type="datetimeFigureOut">
              <a:rPr lang="en-US" dirty="0"/>
              <a:t>7/11/2017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6149E5E-3896-4118-99A7-7B85668F1C5E}" type="datetimeFigureOut">
              <a:rPr lang="en-US" dirty="0"/>
              <a:t>7/11/2017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l-PL" smtClean="0"/>
              <a:t>Kliknij, aby edytować styl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7/11/2017</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l-PL"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4400">
              <a:defRPr/>
            </a:pPr>
            <a:fld id="{590BAC7A-5F0E-4C14-AB9E-0A4358AD883A}" type="datetime1">
              <a:rPr lang="pl-PL">
                <a:solidFill>
                  <a:prstClr val="black">
                    <a:tint val="75000"/>
                  </a:prstClr>
                </a:solidFill>
              </a:rPr>
              <a:pPr defTabSz="914400">
                <a:defRPr/>
              </a:pPr>
              <a:t>2017-07-11</a:t>
            </a:fld>
            <a:endParaRPr lang="pl-PL">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4400">
              <a:defRPr/>
            </a:pPr>
            <a:endParaRPr lang="pl-PL">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defTabSz="914400">
              <a:defRPr/>
            </a:pPr>
            <a:fld id="{0DECDC83-A1A7-4CFB-AB6F-57B271F89E7E}" type="slidenum">
              <a:rPr lang="pl-PL">
                <a:solidFill>
                  <a:prstClr val="black">
                    <a:tint val="75000"/>
                  </a:prstClr>
                </a:solidFill>
              </a:rPr>
              <a:pPr defTabSz="914400">
                <a:defRPr/>
              </a:pPr>
              <a:t>‹#›</a:t>
            </a:fld>
            <a:endParaRPr lang="pl-PL">
              <a:solidFill>
                <a:prstClr val="black">
                  <a:tint val="75000"/>
                </a:prstClr>
              </a:solidFill>
            </a:endParaRPr>
          </a:p>
        </p:txBody>
      </p:sp>
    </p:spTree>
    <p:extLst>
      <p:ext uri="{BB962C8B-B14F-4D97-AF65-F5344CB8AC3E}">
        <p14:creationId xmlns:p14="http://schemas.microsoft.com/office/powerpoint/2010/main" val="154625723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pl/url?sa=i&amp;rct=j&amp;q=&amp;esrc=s&amp;source=images&amp;cd=&amp;cad=rja&amp;uact=8&amp;ved=0ahUKEwjXkaehqPTUAhVJEJoKHXHGAVEQjRwIBw&amp;url=http://stanekjacek.pl/gwarancja-na-sukces/&amp;psig=AFQjCNH4Km9FyZJIwX2CZpEaP8-iUUHIqg&amp;ust=149941864729122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154955" y="1304925"/>
            <a:ext cx="9955868" cy="1724025"/>
          </a:xfrm>
        </p:spPr>
        <p:txBody>
          <a:bodyPr/>
          <a:lstStyle/>
          <a:p>
            <a:pPr algn="ctr"/>
            <a:r>
              <a:rPr lang="pl-PL" sz="4000" b="1" dirty="0" smtClean="0"/>
              <a:t>„Odnawialne źródła energii szansą poprawy jakości powietrza </a:t>
            </a:r>
            <a:br>
              <a:rPr lang="pl-PL" sz="4000" b="1" dirty="0" smtClean="0"/>
            </a:br>
            <a:r>
              <a:rPr lang="pl-PL" sz="4000" b="1" dirty="0" smtClean="0"/>
              <a:t>na terenie Miasta i Gminy Krotoszyn”</a:t>
            </a:r>
            <a:endParaRPr lang="pl-PL" sz="4000" b="1" dirty="0"/>
          </a:p>
        </p:txBody>
      </p:sp>
      <p:sp>
        <p:nvSpPr>
          <p:cNvPr id="3" name="Podtytuł 2"/>
          <p:cNvSpPr>
            <a:spLocks noGrp="1"/>
          </p:cNvSpPr>
          <p:nvPr>
            <p:ph type="subTitle" idx="1"/>
          </p:nvPr>
        </p:nvSpPr>
        <p:spPr>
          <a:xfrm>
            <a:off x="1154955" y="3519577"/>
            <a:ext cx="9500604" cy="1618459"/>
          </a:xfrm>
        </p:spPr>
        <p:txBody>
          <a:bodyPr>
            <a:normAutofit/>
          </a:bodyPr>
          <a:lstStyle/>
          <a:p>
            <a:pPr>
              <a:spcBef>
                <a:spcPts val="0"/>
              </a:spcBef>
            </a:pPr>
            <a:r>
              <a:rPr lang="pl-PL" dirty="0">
                <a:solidFill>
                  <a:schemeClr val="bg1"/>
                </a:solidFill>
              </a:rPr>
              <a:t>Prowadzący:    </a:t>
            </a:r>
            <a:r>
              <a:rPr lang="pl-PL" sz="2000" b="1" dirty="0">
                <a:solidFill>
                  <a:schemeClr val="bg1"/>
                </a:solidFill>
              </a:rPr>
              <a:t>Krzysztof </a:t>
            </a:r>
            <a:r>
              <a:rPr lang="pl-PL" sz="2000" b="1" dirty="0" smtClean="0">
                <a:solidFill>
                  <a:schemeClr val="bg1"/>
                </a:solidFill>
              </a:rPr>
              <a:t>Lipka</a:t>
            </a:r>
          </a:p>
          <a:p>
            <a:pPr>
              <a:spcBef>
                <a:spcPts val="0"/>
              </a:spcBef>
            </a:pPr>
            <a:r>
              <a:rPr lang="pl-PL" dirty="0" smtClean="0">
                <a:solidFill>
                  <a:schemeClr val="bg1"/>
                </a:solidFill>
              </a:rPr>
              <a:t>				  </a:t>
            </a:r>
            <a:r>
              <a:rPr lang="pl-PL" sz="1400" dirty="0" smtClean="0">
                <a:solidFill>
                  <a:schemeClr val="bg1"/>
                </a:solidFill>
              </a:rPr>
              <a:t>Kierownik </a:t>
            </a:r>
            <a:r>
              <a:rPr lang="pl-PL" sz="1400" dirty="0">
                <a:solidFill>
                  <a:schemeClr val="bg1"/>
                </a:solidFill>
              </a:rPr>
              <a:t>ds. inwestycyjnych odnawialnych źródeł energii </a:t>
            </a:r>
            <a:endParaRPr lang="pl-PL" sz="1400" dirty="0" smtClean="0">
              <a:solidFill>
                <a:schemeClr val="bg1"/>
              </a:solidFill>
            </a:endParaRPr>
          </a:p>
          <a:p>
            <a:pPr>
              <a:spcBef>
                <a:spcPts val="0"/>
              </a:spcBef>
            </a:pPr>
            <a:endParaRPr lang="pl-PL" sz="1400" dirty="0" smtClean="0">
              <a:solidFill>
                <a:schemeClr val="bg1"/>
              </a:solidFill>
            </a:endParaRPr>
          </a:p>
          <a:p>
            <a:pPr>
              <a:spcBef>
                <a:spcPts val="0"/>
              </a:spcBef>
            </a:pPr>
            <a:r>
              <a:rPr lang="pl-PL" sz="2000" b="1" dirty="0" smtClean="0">
                <a:solidFill>
                  <a:schemeClr val="bg1"/>
                </a:solidFill>
              </a:rPr>
              <a:t>				 </a:t>
            </a:r>
            <a:r>
              <a:rPr lang="pl-PL" sz="1600" b="1" dirty="0" smtClean="0">
                <a:solidFill>
                  <a:schemeClr val="bg1"/>
                </a:solidFill>
              </a:rPr>
              <a:t> </a:t>
            </a:r>
            <a:r>
              <a:rPr lang="pl-PL" sz="1400" dirty="0">
                <a:solidFill>
                  <a:schemeClr val="bg1"/>
                </a:solidFill>
              </a:rPr>
              <a:t>	</a:t>
            </a:r>
          </a:p>
          <a:p>
            <a:pPr>
              <a:spcBef>
                <a:spcPts val="0"/>
              </a:spcBef>
            </a:pPr>
            <a:endParaRPr lang="pl-PL" sz="1400" dirty="0">
              <a:solidFill>
                <a:schemeClr val="bg1"/>
              </a:solidFill>
            </a:endParaRPr>
          </a:p>
          <a:p>
            <a:pPr>
              <a:spcBef>
                <a:spcPts val="0"/>
              </a:spcBef>
            </a:pPr>
            <a:endParaRPr lang="pl-PL" dirty="0">
              <a:solidFill>
                <a:schemeClr val="bg1"/>
              </a:solidFill>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38036"/>
            <a:ext cx="12192000" cy="1719964"/>
          </a:xfrm>
          <a:prstGeom prst="rect">
            <a:avLst/>
          </a:prstGeom>
        </p:spPr>
      </p:pic>
    </p:spTree>
    <p:extLst>
      <p:ext uri="{BB962C8B-B14F-4D97-AF65-F5344CB8AC3E}">
        <p14:creationId xmlns:p14="http://schemas.microsoft.com/office/powerpoint/2010/main" val="2114523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smtClean="0">
                <a:solidFill>
                  <a:schemeClr val="bg1"/>
                </a:solidFill>
              </a:rPr>
              <a:t>Dobór instalacji PV</a:t>
            </a:r>
            <a:endParaRPr lang="pl-PL" altLang="pl-PL" b="1" dirty="0">
              <a:solidFill>
                <a:schemeClr val="bg1"/>
              </a:solidFill>
            </a:endParaRPr>
          </a:p>
        </p:txBody>
      </p:sp>
      <p:sp>
        <p:nvSpPr>
          <p:cNvPr id="8" name="Symbol zastępczy zawartości 2"/>
          <p:cNvSpPr txBox="1">
            <a:spLocks/>
          </p:cNvSpPr>
          <p:nvPr/>
        </p:nvSpPr>
        <p:spPr>
          <a:xfrm>
            <a:off x="701746" y="2733462"/>
            <a:ext cx="7074647"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0"/>
              </a:spcBef>
              <a:buNone/>
              <a:defRPr/>
            </a:pPr>
            <a:r>
              <a:rPr lang="pl-PL" b="1" dirty="0"/>
              <a:t>Prawidłowy dobór instalacji fotowoltaicznej uwarunkowany jest od wielu </a:t>
            </a:r>
            <a:r>
              <a:rPr lang="pl-PL" b="1" dirty="0" smtClean="0"/>
              <a:t>czynników, </a:t>
            </a:r>
            <a:r>
              <a:rPr lang="pl-PL" b="1" dirty="0"/>
              <a:t>do których możemy zaliczyć</a:t>
            </a:r>
            <a:r>
              <a:rPr lang="pl-PL" b="1" dirty="0" smtClean="0"/>
              <a:t>:</a:t>
            </a:r>
          </a:p>
          <a:p>
            <a:pPr>
              <a:spcBef>
                <a:spcPts val="0"/>
              </a:spcBef>
              <a:buFont typeface="Wingdings" panose="05000000000000000000" pitchFamily="2" charset="2"/>
              <a:buChar char="ü"/>
              <a:defRPr/>
            </a:pPr>
            <a:endParaRPr lang="pl-PL" dirty="0" smtClean="0"/>
          </a:p>
          <a:p>
            <a:pPr>
              <a:lnSpc>
                <a:spcPct val="150000"/>
              </a:lnSpc>
              <a:spcBef>
                <a:spcPts val="0"/>
              </a:spcBef>
              <a:buFont typeface="Wingdings" panose="05000000000000000000" pitchFamily="2" charset="2"/>
              <a:buChar char="ü"/>
              <a:defRPr/>
            </a:pPr>
            <a:r>
              <a:rPr lang="pl-PL" dirty="0" smtClean="0"/>
              <a:t>Średnioroczne </a:t>
            </a:r>
            <a:r>
              <a:rPr lang="pl-PL" dirty="0"/>
              <a:t>zużycie energii </a:t>
            </a:r>
            <a:r>
              <a:rPr lang="pl-PL" dirty="0" smtClean="0"/>
              <a:t>elektrycznej za rok 2016r. , </a:t>
            </a:r>
          </a:p>
          <a:p>
            <a:pPr>
              <a:lnSpc>
                <a:spcPct val="150000"/>
              </a:lnSpc>
              <a:spcBef>
                <a:spcPts val="0"/>
              </a:spcBef>
              <a:buFont typeface="Wingdings" panose="05000000000000000000" pitchFamily="2" charset="2"/>
              <a:buChar char="ü"/>
              <a:defRPr/>
            </a:pPr>
            <a:r>
              <a:rPr lang="pl-PL" dirty="0" smtClean="0"/>
              <a:t>Dostateczna </a:t>
            </a:r>
            <a:r>
              <a:rPr lang="pl-PL" dirty="0"/>
              <a:t>ilość miejsca na dachu budynku lub </a:t>
            </a:r>
            <a:r>
              <a:rPr lang="pl-PL" dirty="0" smtClean="0"/>
              <a:t>działce,</a:t>
            </a:r>
          </a:p>
          <a:p>
            <a:pPr>
              <a:lnSpc>
                <a:spcPct val="150000"/>
              </a:lnSpc>
              <a:spcBef>
                <a:spcPts val="0"/>
              </a:spcBef>
              <a:buFont typeface="Wingdings" panose="05000000000000000000" pitchFamily="2" charset="2"/>
              <a:buChar char="ü"/>
              <a:defRPr/>
            </a:pPr>
            <a:r>
              <a:rPr lang="pl-PL" dirty="0" smtClean="0"/>
              <a:t>Usytuowanie instalacji w </a:t>
            </a:r>
            <a:r>
              <a:rPr lang="pl-PL" dirty="0"/>
              <a:t>kierunku </a:t>
            </a:r>
            <a:r>
              <a:rPr lang="pl-PL" dirty="0" smtClean="0"/>
              <a:t>południowym,</a:t>
            </a:r>
          </a:p>
          <a:p>
            <a:pPr>
              <a:lnSpc>
                <a:spcPct val="150000"/>
              </a:lnSpc>
              <a:spcBef>
                <a:spcPts val="0"/>
              </a:spcBef>
              <a:buFont typeface="Wingdings" panose="05000000000000000000" pitchFamily="2" charset="2"/>
              <a:buChar char="ü"/>
              <a:defRPr/>
            </a:pPr>
            <a:r>
              <a:rPr lang="pl-PL" dirty="0" smtClean="0"/>
              <a:t>Brak </a:t>
            </a:r>
            <a:r>
              <a:rPr lang="pl-PL" dirty="0"/>
              <a:t>przeszkód architektonicznych skutkujących zacienieniem </a:t>
            </a:r>
            <a:r>
              <a:rPr lang="pl-PL" dirty="0" smtClean="0"/>
              <a:t>nieruchomości</a:t>
            </a:r>
            <a:r>
              <a:rPr lang="pl-PL" dirty="0"/>
              <a:t>.</a:t>
            </a:r>
            <a:endParaRPr lang="pl-PL" dirty="0" smtClean="0"/>
          </a:p>
        </p:txBody>
      </p:sp>
      <p:pic>
        <p:nvPicPr>
          <p:cNvPr id="7170" name="Picture 2" descr="http://energoforum.pl/images/do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304" y="3121214"/>
            <a:ext cx="3521061" cy="264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73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p:cNvGrpSpPr/>
        <p:nvPr/>
      </p:nvGrpSpPr>
      <p:grpSpPr>
        <a:xfrm>
          <a:off x="0" y="0"/>
          <a:ext cx="0" cy="0"/>
          <a:chOff x="0" y="0"/>
          <a:chExt cx="0" cy="0"/>
        </a:xfrm>
      </p:grpSpPr>
      <p:sp>
        <p:nvSpPr>
          <p:cNvPr id="4" name="TextBox 3"/>
          <p:cNvSpPr txBox="1"/>
          <p:nvPr/>
        </p:nvSpPr>
        <p:spPr>
          <a:xfrm>
            <a:off x="428625" y="1152525"/>
            <a:ext cx="5402263" cy="3539430"/>
          </a:xfrm>
          <a:prstGeom prst="rect">
            <a:avLst/>
          </a:prstGeom>
          <a:noFill/>
        </p:spPr>
        <p:txBody>
          <a:bodyPr>
            <a:spAutoFit/>
          </a:bodyPr>
          <a:lstStyle/>
          <a:p>
            <a:pPr algn="just" defTabSz="914400">
              <a:defRPr/>
            </a:pPr>
            <a:r>
              <a:rPr lang="pl-PL" sz="2000" b="1" dirty="0">
                <a:solidFill>
                  <a:srgbClr val="74B230"/>
                </a:solidFill>
                <a:latin typeface="Century Gothic" panose="020B0502020202020204" pitchFamily="34" charset="0"/>
              </a:rPr>
              <a:t>System montażowy </a:t>
            </a:r>
            <a:r>
              <a:rPr lang="pl-PL" sz="2000" dirty="0">
                <a:solidFill>
                  <a:srgbClr val="104760"/>
                </a:solidFill>
                <a:latin typeface="Century Gothic" panose="020B0502020202020204" pitchFamily="34" charset="0"/>
              </a:rPr>
              <a:t>zapewnia stabilność </a:t>
            </a:r>
            <a:r>
              <a:rPr lang="pl-PL" sz="2000" dirty="0" smtClean="0">
                <a:solidFill>
                  <a:srgbClr val="104760"/>
                </a:solidFill>
                <a:latin typeface="Century Gothic" panose="020B0502020202020204" pitchFamily="34" charset="0"/>
              </a:rPr>
              <a:t/>
            </a:r>
            <a:br>
              <a:rPr lang="pl-PL" sz="2000" dirty="0" smtClean="0">
                <a:solidFill>
                  <a:srgbClr val="104760"/>
                </a:solidFill>
                <a:latin typeface="Century Gothic" panose="020B0502020202020204" pitchFamily="34" charset="0"/>
              </a:rPr>
            </a:br>
            <a:r>
              <a:rPr lang="pl-PL" sz="2000" dirty="0" smtClean="0">
                <a:solidFill>
                  <a:srgbClr val="104760"/>
                </a:solidFill>
                <a:latin typeface="Century Gothic" panose="020B0502020202020204" pitchFamily="34" charset="0"/>
              </a:rPr>
              <a:t>i </a:t>
            </a:r>
            <a:r>
              <a:rPr lang="pl-PL" sz="2000" dirty="0">
                <a:solidFill>
                  <a:srgbClr val="104760"/>
                </a:solidFill>
                <a:latin typeface="Century Gothic" panose="020B0502020202020204" pitchFamily="34" charset="0"/>
              </a:rPr>
              <a:t>odporność systemu na wszelkiego rodzaju obciążenia. Umożliwia montaż instalacji na dachu, fasadzie oraz gruncie.</a:t>
            </a:r>
          </a:p>
          <a:p>
            <a:pPr algn="just" defTabSz="914400">
              <a:defRPr/>
            </a:pPr>
            <a:endParaRPr lang="pl-PL" sz="2000" dirty="0" smtClean="0">
              <a:solidFill>
                <a:srgbClr val="104760"/>
              </a:solidFill>
              <a:latin typeface="Century Gothic" panose="020B0502020202020204" pitchFamily="34" charset="0"/>
            </a:endParaRPr>
          </a:p>
          <a:p>
            <a:pPr algn="just" defTabSz="914400">
              <a:defRPr/>
            </a:pPr>
            <a:endParaRPr lang="pl-PL" sz="2000" dirty="0">
              <a:solidFill>
                <a:srgbClr val="104760"/>
              </a:solidFill>
              <a:latin typeface="Century Gothic" panose="020B0502020202020204" pitchFamily="34" charset="0"/>
            </a:endParaRPr>
          </a:p>
          <a:p>
            <a:pPr marL="457200" indent="-457200" algn="just" defTabSz="914400">
              <a:buFontTx/>
              <a:buAutoNum type="arabicPeriod"/>
              <a:defRPr/>
            </a:pPr>
            <a:r>
              <a:rPr lang="pl-PL" b="1" dirty="0">
                <a:solidFill>
                  <a:srgbClr val="104760"/>
                </a:solidFill>
                <a:latin typeface="Century Gothic" panose="020B0502020202020204" pitchFamily="34" charset="0"/>
              </a:rPr>
              <a:t>Montaż paneli pv na dachu ceramicznym</a:t>
            </a:r>
          </a:p>
          <a:p>
            <a:pPr algn="just" defTabSz="914400">
              <a:defRPr/>
            </a:pPr>
            <a:endParaRPr lang="pl-PL" sz="800" dirty="0">
              <a:solidFill>
                <a:srgbClr val="104760"/>
              </a:solidFill>
              <a:latin typeface="Century Gothic" panose="020B0502020202020204" pitchFamily="34" charset="0"/>
            </a:endParaRPr>
          </a:p>
          <a:p>
            <a:pPr algn="just" defTabSz="914400">
              <a:defRPr/>
            </a:pPr>
            <a:r>
              <a:rPr lang="pl-PL" dirty="0">
                <a:solidFill>
                  <a:srgbClr val="104760"/>
                </a:solidFill>
                <a:latin typeface="Century Gothic" panose="020B0502020202020204" pitchFamily="34" charset="0"/>
              </a:rPr>
              <a:t>Montaż rozpoczyna się od zamocowania uchwytów dachówkowych. Uchwyty należy zamocować do krokwi, po uprzednim podsunięciu dachówek pod wyższy rząd.</a:t>
            </a:r>
          </a:p>
          <a:p>
            <a:pPr algn="just" defTabSz="914400">
              <a:defRPr/>
            </a:pPr>
            <a:endParaRPr lang="pl-PL" sz="600" dirty="0">
              <a:solidFill>
                <a:srgbClr val="104760"/>
              </a:solidFill>
              <a:latin typeface="Century Gothic" panose="020B0502020202020204" pitchFamily="34" charset="0"/>
            </a:endParaRPr>
          </a:p>
        </p:txBody>
      </p:sp>
      <p:sp>
        <p:nvSpPr>
          <p:cNvPr id="15363" name="TextBox 6"/>
          <p:cNvSpPr txBox="1">
            <a:spLocks noChangeArrowheads="1"/>
          </p:cNvSpPr>
          <p:nvPr/>
        </p:nvSpPr>
        <p:spPr bwMode="auto">
          <a:xfrm>
            <a:off x="428625" y="144463"/>
            <a:ext cx="3240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b="1" smtClean="0">
                <a:solidFill>
                  <a:prstClr val="white"/>
                </a:solidFill>
              </a:rPr>
              <a:t>Systemy montażowe</a:t>
            </a:r>
            <a:endParaRPr lang="pl-PL" sz="1800" smtClean="0">
              <a:solidFill>
                <a:prstClr val="black"/>
              </a:solidFill>
            </a:endParaRPr>
          </a:p>
        </p:txBody>
      </p:sp>
      <p:pic>
        <p:nvPicPr>
          <p:cNvPr id="15364" name="Picture 4" descr="http://www.instsani.pl/images/PV6.ht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458" y="1152525"/>
            <a:ext cx="55499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p:nvPr/>
        </p:nvSpPr>
        <p:spPr>
          <a:xfrm>
            <a:off x="428625" y="4543955"/>
            <a:ext cx="10662708" cy="1661993"/>
          </a:xfrm>
          <a:prstGeom prst="rect">
            <a:avLst/>
          </a:prstGeom>
          <a:noFill/>
        </p:spPr>
        <p:txBody>
          <a:bodyPr wrap="square">
            <a:spAutoFit/>
          </a:bodyPr>
          <a:lstStyle/>
          <a:p>
            <a:pPr algn="just" defTabSz="914400">
              <a:defRPr/>
            </a:pPr>
            <a:endParaRPr lang="pl-PL" sz="600" dirty="0">
              <a:solidFill>
                <a:srgbClr val="104760"/>
              </a:solidFill>
              <a:latin typeface="Century Gothic" panose="020B0502020202020204" pitchFamily="34" charset="0"/>
            </a:endParaRPr>
          </a:p>
          <a:p>
            <a:pPr algn="just" defTabSz="914400">
              <a:defRPr/>
            </a:pPr>
            <a:r>
              <a:rPr lang="pl-PL" dirty="0">
                <a:solidFill>
                  <a:srgbClr val="104760"/>
                </a:solidFill>
                <a:latin typeface="Century Gothic" panose="020B0502020202020204" pitchFamily="34" charset="0"/>
              </a:rPr>
              <a:t>Uchwyty dachówkowe należy zawiesić na dachówce tak, aby część wsporcza leżała w jej zagłębieniu (dotyczy dachówek falistych). Następnie dachówki przesunięte na czas montażu należy ustawić w poprzednim położeniu.</a:t>
            </a:r>
          </a:p>
          <a:p>
            <a:pPr algn="just" defTabSz="914400">
              <a:defRPr/>
            </a:pPr>
            <a:endParaRPr lang="pl-PL" sz="600" dirty="0">
              <a:solidFill>
                <a:srgbClr val="104760"/>
              </a:solidFill>
              <a:latin typeface="Century Gothic" panose="020B0502020202020204" pitchFamily="34" charset="0"/>
            </a:endParaRPr>
          </a:p>
          <a:p>
            <a:pPr algn="just" defTabSz="914400">
              <a:defRPr/>
            </a:pPr>
            <a:r>
              <a:rPr lang="pl-PL" dirty="0">
                <a:solidFill>
                  <a:srgbClr val="104760"/>
                </a:solidFill>
                <a:latin typeface="Century Gothic" panose="020B0502020202020204" pitchFamily="34" charset="0"/>
              </a:rPr>
              <a:t>Do zamocowanych uchwytów w następnej kolejności przykręca się profile szynowe wielorowkowe, a do nich przy użyciu uchwytów kątowych przykręca się panel PV. </a:t>
            </a:r>
            <a:endParaRPr lang="pl-PL" sz="2400" dirty="0">
              <a:solidFill>
                <a:srgbClr val="31547D"/>
              </a:solidFill>
              <a:latin typeface="Century Gothic" panose="020B0502020202020204" pitchFamily="34" charset="0"/>
            </a:endParaRPr>
          </a:p>
        </p:txBody>
      </p:sp>
    </p:spTree>
    <p:extLst>
      <p:ext uri="{BB962C8B-B14F-4D97-AF65-F5344CB8AC3E}">
        <p14:creationId xmlns:p14="http://schemas.microsoft.com/office/powerpoint/2010/main" val="827182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p:cNvGrpSpPr/>
        <p:nvPr/>
      </p:nvGrpSpPr>
      <p:grpSpPr>
        <a:xfrm>
          <a:off x="0" y="0"/>
          <a:ext cx="0" cy="0"/>
          <a:chOff x="0" y="0"/>
          <a:chExt cx="0" cy="0"/>
        </a:xfrm>
      </p:grpSpPr>
      <p:pic>
        <p:nvPicPr>
          <p:cNvPr id="17410" name="Picture 4" descr="http://www.instsani.pl/images/panelP3.jpg"/>
          <p:cNvPicPr>
            <a:picLocks noChangeAspect="1" noChangeArrowheads="1"/>
          </p:cNvPicPr>
          <p:nvPr/>
        </p:nvPicPr>
        <p:blipFill>
          <a:blip r:embed="rId4">
            <a:extLst>
              <a:ext uri="{28A0092B-C50C-407E-A947-70E740481C1C}">
                <a14:useLocalDpi xmlns:a14="http://schemas.microsoft.com/office/drawing/2010/main" val="0"/>
              </a:ext>
            </a:extLst>
          </a:blip>
          <a:srcRect t="22000" b="4799"/>
          <a:stretch>
            <a:fillRect/>
          </a:stretch>
        </p:blipFill>
        <p:spPr bwMode="auto">
          <a:xfrm>
            <a:off x="6746875" y="1014413"/>
            <a:ext cx="47148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428625" y="1152525"/>
            <a:ext cx="617537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fontAlgn="base">
              <a:lnSpc>
                <a:spcPct val="100000"/>
              </a:lnSpc>
              <a:spcBef>
                <a:spcPct val="0"/>
              </a:spcBef>
              <a:spcAft>
                <a:spcPct val="0"/>
              </a:spcAft>
              <a:buFontTx/>
              <a:buNone/>
            </a:pPr>
            <a:r>
              <a:rPr lang="pl-PL" sz="2000" b="1" dirty="0" smtClean="0">
                <a:solidFill>
                  <a:srgbClr val="104760"/>
                </a:solidFill>
                <a:latin typeface="Century Gothic" panose="020B0502020202020204" pitchFamily="34" charset="0"/>
              </a:rPr>
              <a:t>2.     Montaż paneli </a:t>
            </a:r>
            <a:r>
              <a:rPr lang="pl-PL" sz="2000" b="1" dirty="0" err="1" smtClean="0">
                <a:solidFill>
                  <a:srgbClr val="104760"/>
                </a:solidFill>
                <a:latin typeface="Century Gothic" panose="020B0502020202020204" pitchFamily="34" charset="0"/>
              </a:rPr>
              <a:t>pv</a:t>
            </a:r>
            <a:r>
              <a:rPr lang="pl-PL" sz="2000" b="1" dirty="0" smtClean="0">
                <a:solidFill>
                  <a:srgbClr val="104760"/>
                </a:solidFill>
                <a:latin typeface="Century Gothic" panose="020B0502020202020204" pitchFamily="34" charset="0"/>
              </a:rPr>
              <a:t> na blachodachówce</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a:p>
            <a:pPr algn="just" defTabSz="914400" fontAlgn="base">
              <a:lnSpc>
                <a:spcPct val="100000"/>
              </a:lnSpc>
              <a:spcBef>
                <a:spcPct val="0"/>
              </a:spcBef>
              <a:spcAft>
                <a:spcPct val="0"/>
              </a:spcAft>
              <a:buFontTx/>
              <a:buNone/>
            </a:pPr>
            <a:r>
              <a:rPr lang="pl-PL" sz="1800" dirty="0" smtClean="0">
                <a:solidFill>
                  <a:srgbClr val="104760"/>
                </a:solidFill>
                <a:latin typeface="Century Gothic" panose="020B0502020202020204" pitchFamily="34" charset="0"/>
              </a:rPr>
              <a:t>Główne uchwyty dla montażu profili wielorowkowych (szyn montażowych) stanowią tzw. wkręty do krokwiowe Do wkrętów przymocowane są płytki montażowe, które mogą być płaskie lub kątowe w zależności od systemu. Do płytki wspornikowej mocowane są następnie szyny, a do nich za pomocą tzw. klem, czyli specjalnych uchwytów przykręcane są ramy paneli. </a:t>
            </a:r>
            <a:endParaRPr lang="pl-PL" sz="2400" dirty="0" smtClean="0">
              <a:solidFill>
                <a:srgbClr val="31547D"/>
              </a:solidFill>
              <a:latin typeface="Century Gothic" panose="020B0502020202020204" pitchFamily="34" charset="0"/>
            </a:endParaRPr>
          </a:p>
        </p:txBody>
      </p:sp>
      <p:sp>
        <p:nvSpPr>
          <p:cNvPr id="17412" name="TextBox 6"/>
          <p:cNvSpPr txBox="1">
            <a:spLocks noChangeArrowheads="1"/>
          </p:cNvSpPr>
          <p:nvPr/>
        </p:nvSpPr>
        <p:spPr bwMode="auto">
          <a:xfrm>
            <a:off x="428625" y="144463"/>
            <a:ext cx="3240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b="1" smtClean="0">
                <a:solidFill>
                  <a:prstClr val="white"/>
                </a:solidFill>
              </a:rPr>
              <a:t>Systemy montażowe</a:t>
            </a:r>
            <a:endParaRPr lang="pl-PL" sz="1800" smtClean="0">
              <a:solidFill>
                <a:prstClr val="black"/>
              </a:solidFill>
            </a:endParaRPr>
          </a:p>
        </p:txBody>
      </p:sp>
      <p:pic>
        <p:nvPicPr>
          <p:cNvPr id="17413" name="Picture 2" descr="Śruba - wkręt dokrokwiow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38" y="4022725"/>
            <a:ext cx="221138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www.instsani.pl/images/panelP4.jpg"/>
          <p:cNvPicPr>
            <a:picLocks noChangeAspect="1" noChangeArrowheads="1"/>
          </p:cNvPicPr>
          <p:nvPr/>
        </p:nvPicPr>
        <p:blipFill>
          <a:blip r:embed="rId6">
            <a:extLst>
              <a:ext uri="{28A0092B-C50C-407E-A947-70E740481C1C}">
                <a14:useLocalDpi xmlns:a14="http://schemas.microsoft.com/office/drawing/2010/main" val="0"/>
              </a:ext>
            </a:extLst>
          </a:blip>
          <a:srcRect l="827"/>
          <a:stretch>
            <a:fillRect/>
          </a:stretch>
        </p:blipFill>
        <p:spPr bwMode="auto">
          <a:xfrm>
            <a:off x="6756400" y="3835400"/>
            <a:ext cx="47053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http://www.instsani.pl/images/panelP9.jpg"/>
          <p:cNvPicPr>
            <a:picLocks noChangeAspect="1" noChangeArrowheads="1"/>
          </p:cNvPicPr>
          <p:nvPr/>
        </p:nvPicPr>
        <p:blipFill>
          <a:blip r:embed="rId7">
            <a:extLst>
              <a:ext uri="{28A0092B-C50C-407E-A947-70E740481C1C}">
                <a14:useLocalDpi xmlns:a14="http://schemas.microsoft.com/office/drawing/2010/main" val="0"/>
              </a:ext>
            </a:extLst>
          </a:blip>
          <a:srcRect l="6960" r="4449"/>
          <a:stretch>
            <a:fillRect/>
          </a:stretch>
        </p:blipFill>
        <p:spPr bwMode="auto">
          <a:xfrm>
            <a:off x="4464050" y="4025900"/>
            <a:ext cx="13017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http://www.instsani.pl/images/panelP10.jpg"/>
          <p:cNvPicPr>
            <a:picLocks noChangeAspect="1" noChangeArrowheads="1"/>
          </p:cNvPicPr>
          <p:nvPr/>
        </p:nvPicPr>
        <p:blipFill>
          <a:blip r:embed="rId8">
            <a:extLst>
              <a:ext uri="{28A0092B-C50C-407E-A947-70E740481C1C}">
                <a14:useLocalDpi xmlns:a14="http://schemas.microsoft.com/office/drawing/2010/main" val="0"/>
              </a:ext>
            </a:extLst>
          </a:blip>
          <a:srcRect l="2588" r="5470"/>
          <a:stretch>
            <a:fillRect/>
          </a:stretch>
        </p:blipFill>
        <p:spPr bwMode="auto">
          <a:xfrm>
            <a:off x="2827338" y="4025900"/>
            <a:ext cx="156527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
          <p:cNvSpPr txBox="1">
            <a:spLocks noChangeArrowheads="1"/>
          </p:cNvSpPr>
          <p:nvPr/>
        </p:nvSpPr>
        <p:spPr bwMode="auto">
          <a:xfrm>
            <a:off x="428625" y="6245225"/>
            <a:ext cx="5777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sz="1200" dirty="0" smtClean="0">
                <a:solidFill>
                  <a:srgbClr val="104760"/>
                </a:solidFill>
                <a:latin typeface="Century Gothic" panose="020B0502020202020204" pitchFamily="34" charset="0"/>
              </a:rPr>
              <a:t>FOT. WKRĘT, KLEMA POJEDYNCZA (KOŃCOWA) I PODWÓJNA (ŚRODKOWA)</a:t>
            </a:r>
          </a:p>
        </p:txBody>
      </p:sp>
    </p:spTree>
    <p:extLst>
      <p:ext uri="{BB962C8B-B14F-4D97-AF65-F5344CB8AC3E}">
        <p14:creationId xmlns:p14="http://schemas.microsoft.com/office/powerpoint/2010/main" val="4079467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428625" y="1152525"/>
            <a:ext cx="642937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fontAlgn="base">
              <a:lnSpc>
                <a:spcPct val="100000"/>
              </a:lnSpc>
              <a:spcBef>
                <a:spcPct val="0"/>
              </a:spcBef>
              <a:spcAft>
                <a:spcPct val="0"/>
              </a:spcAft>
              <a:buFontTx/>
              <a:buNone/>
            </a:pPr>
            <a:r>
              <a:rPr lang="pl-PL" sz="2000" b="1" dirty="0" smtClean="0">
                <a:solidFill>
                  <a:srgbClr val="104760"/>
                </a:solidFill>
                <a:latin typeface="Century Gothic" panose="020B0502020202020204" pitchFamily="34" charset="0"/>
              </a:rPr>
              <a:t>3.     Montaż paneli </a:t>
            </a:r>
            <a:r>
              <a:rPr lang="pl-PL" sz="2000" b="1" dirty="0" err="1" smtClean="0">
                <a:solidFill>
                  <a:srgbClr val="104760"/>
                </a:solidFill>
                <a:latin typeface="Century Gothic" panose="020B0502020202020204" pitchFamily="34" charset="0"/>
              </a:rPr>
              <a:t>pv</a:t>
            </a:r>
            <a:r>
              <a:rPr lang="pl-PL" sz="2000" b="1" dirty="0" smtClean="0">
                <a:solidFill>
                  <a:srgbClr val="104760"/>
                </a:solidFill>
                <a:latin typeface="Century Gothic" panose="020B0502020202020204" pitchFamily="34" charset="0"/>
              </a:rPr>
              <a:t> na blasze trapezowej</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a:p>
            <a:pPr algn="just" defTabSz="914400" fontAlgn="base">
              <a:lnSpc>
                <a:spcPct val="100000"/>
              </a:lnSpc>
              <a:spcBef>
                <a:spcPct val="0"/>
              </a:spcBef>
              <a:spcAft>
                <a:spcPct val="0"/>
              </a:spcAft>
              <a:buFontTx/>
              <a:buNone/>
            </a:pPr>
            <a:r>
              <a:rPr lang="pl-PL" sz="1800" dirty="0" smtClean="0">
                <a:solidFill>
                  <a:srgbClr val="104760"/>
                </a:solidFill>
                <a:latin typeface="Century Gothic" panose="020B0502020202020204" pitchFamily="34" charset="0"/>
              </a:rPr>
              <a:t>Dostępne są co najmniej dwa rozwiązania m.in. montaż na szynie przykręcanej bezpośrednio do blachy</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a:p>
            <a:pPr algn="just" defTabSz="914400" fontAlgn="base">
              <a:lnSpc>
                <a:spcPct val="100000"/>
              </a:lnSpc>
              <a:spcBef>
                <a:spcPct val="0"/>
              </a:spcBef>
              <a:spcAft>
                <a:spcPct val="0"/>
              </a:spcAft>
              <a:buFontTx/>
              <a:buNone/>
            </a:pPr>
            <a:r>
              <a:rPr lang="pl-PL" sz="1800" dirty="0" smtClean="0">
                <a:solidFill>
                  <a:srgbClr val="104760"/>
                </a:solidFill>
                <a:latin typeface="Century Gothic" panose="020B0502020202020204" pitchFamily="34" charset="0"/>
              </a:rPr>
              <a:t>Jest</a:t>
            </a:r>
            <a:r>
              <a:rPr lang="pl-PL" sz="1800" b="1" dirty="0" smtClean="0">
                <a:solidFill>
                  <a:srgbClr val="104760"/>
                </a:solidFill>
                <a:latin typeface="Century Gothic" panose="020B0502020202020204" pitchFamily="34" charset="0"/>
              </a:rPr>
              <a:t> </a:t>
            </a:r>
            <a:r>
              <a:rPr lang="pl-PL" sz="1800" dirty="0" smtClean="0">
                <a:solidFill>
                  <a:srgbClr val="104760"/>
                </a:solidFill>
                <a:latin typeface="Century Gothic" panose="020B0502020202020204" pitchFamily="34" charset="0"/>
              </a:rPr>
              <a:t>to montaż typu niskiego. Do blachy trapezowej przykręcana jest poprzecznie - za pomocą wkrętów farmerskich - specjalna szyna montażowa, do której mocowane są następnie klemy pojedyncze </a:t>
            </a:r>
            <a:br>
              <a:rPr lang="pl-PL" sz="1800" dirty="0" smtClean="0">
                <a:solidFill>
                  <a:srgbClr val="104760"/>
                </a:solidFill>
                <a:latin typeface="Century Gothic" panose="020B0502020202020204" pitchFamily="34" charset="0"/>
              </a:rPr>
            </a:br>
            <a:r>
              <a:rPr lang="pl-PL" sz="1800" dirty="0" smtClean="0">
                <a:solidFill>
                  <a:srgbClr val="104760"/>
                </a:solidFill>
                <a:latin typeface="Century Gothic" panose="020B0502020202020204" pitchFamily="34" charset="0"/>
              </a:rPr>
              <a:t>i podwójne oraz same panele. Wkręty farmerskie muszą być odpowiednio długie, aby sięgnęły konstrukcji drewnianej dachu. Wkręty do mocowania szyn dostępne są jako samogwintujące. Szyny nie posiadają nawierconych otworów. Otwory wierci sam wkręt.</a:t>
            </a:r>
            <a:endParaRPr lang="pl-PL" sz="2400" dirty="0" smtClean="0">
              <a:solidFill>
                <a:srgbClr val="31547D"/>
              </a:solidFill>
              <a:latin typeface="Century Gothic" panose="020B0502020202020204" pitchFamily="34" charset="0"/>
            </a:endParaRPr>
          </a:p>
        </p:txBody>
      </p:sp>
      <p:sp>
        <p:nvSpPr>
          <p:cNvPr id="19459" name="TextBox 6"/>
          <p:cNvSpPr txBox="1">
            <a:spLocks noChangeArrowheads="1"/>
          </p:cNvSpPr>
          <p:nvPr/>
        </p:nvSpPr>
        <p:spPr bwMode="auto">
          <a:xfrm>
            <a:off x="428625" y="144463"/>
            <a:ext cx="3240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b="1" smtClean="0">
                <a:solidFill>
                  <a:prstClr val="white"/>
                </a:solidFill>
              </a:rPr>
              <a:t>Systemy montażowe</a:t>
            </a:r>
            <a:endParaRPr lang="pl-PL" sz="1800" smtClean="0">
              <a:solidFill>
                <a:prstClr val="black"/>
              </a:solidFill>
            </a:endParaRPr>
          </a:p>
        </p:txBody>
      </p:sp>
      <p:pic>
        <p:nvPicPr>
          <p:cNvPr id="19460" name="Picture 2" descr="http://www.instsani.pl/images/panelP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725" y="954088"/>
            <a:ext cx="34290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http://www.instsani.pl/images/panelP12.jpg"/>
          <p:cNvPicPr>
            <a:picLocks noChangeAspect="1" noChangeArrowheads="1"/>
          </p:cNvPicPr>
          <p:nvPr/>
        </p:nvPicPr>
        <p:blipFill>
          <a:blip r:embed="rId5">
            <a:extLst>
              <a:ext uri="{28A0092B-C50C-407E-A947-70E740481C1C}">
                <a14:useLocalDpi xmlns:a14="http://schemas.microsoft.com/office/drawing/2010/main" val="0"/>
              </a:ext>
            </a:extLst>
          </a:blip>
          <a:srcRect b="17133"/>
          <a:stretch>
            <a:fillRect/>
          </a:stretch>
        </p:blipFill>
        <p:spPr bwMode="auto">
          <a:xfrm>
            <a:off x="7564438" y="2928938"/>
            <a:ext cx="344328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ttp://www.instsani.pl/images/panelP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8725" y="4592638"/>
            <a:ext cx="3443288"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350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428625" y="1152525"/>
            <a:ext cx="5440363"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fontAlgn="base">
              <a:lnSpc>
                <a:spcPct val="100000"/>
              </a:lnSpc>
              <a:spcBef>
                <a:spcPct val="0"/>
              </a:spcBef>
              <a:spcAft>
                <a:spcPct val="0"/>
              </a:spcAft>
              <a:buFontTx/>
              <a:buNone/>
            </a:pPr>
            <a:r>
              <a:rPr lang="pl-PL" sz="2000" b="1" dirty="0" smtClean="0">
                <a:solidFill>
                  <a:srgbClr val="104760"/>
                </a:solidFill>
                <a:latin typeface="Century Gothic" panose="020B0502020202020204" pitchFamily="34" charset="0"/>
              </a:rPr>
              <a:t>4.     Montaż paneli </a:t>
            </a:r>
            <a:r>
              <a:rPr lang="pl-PL" sz="2000" b="1" dirty="0" err="1" smtClean="0">
                <a:solidFill>
                  <a:srgbClr val="104760"/>
                </a:solidFill>
                <a:latin typeface="Century Gothic" panose="020B0502020202020204" pitchFamily="34" charset="0"/>
              </a:rPr>
              <a:t>pv</a:t>
            </a:r>
            <a:r>
              <a:rPr lang="pl-PL" sz="2000" b="1" dirty="0" smtClean="0">
                <a:solidFill>
                  <a:srgbClr val="104760"/>
                </a:solidFill>
                <a:latin typeface="Century Gothic" panose="020B0502020202020204" pitchFamily="34" charset="0"/>
              </a:rPr>
              <a:t> na dachu płaskim</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a:p>
            <a:pPr algn="just" defTabSz="914400" fontAlgn="base">
              <a:lnSpc>
                <a:spcPct val="100000"/>
              </a:lnSpc>
              <a:spcBef>
                <a:spcPct val="0"/>
              </a:spcBef>
              <a:spcAft>
                <a:spcPct val="0"/>
              </a:spcAft>
              <a:buFontTx/>
              <a:buNone/>
            </a:pPr>
            <a:r>
              <a:rPr lang="pl-PL" sz="1800" dirty="0" smtClean="0">
                <a:solidFill>
                  <a:srgbClr val="104760"/>
                </a:solidFill>
                <a:latin typeface="Century Gothic" panose="020B0502020202020204" pitchFamily="34" charset="0"/>
              </a:rPr>
              <a:t>Panele </a:t>
            </a:r>
            <a:r>
              <a:rPr lang="pl-PL" sz="1800" dirty="0" err="1" smtClean="0">
                <a:solidFill>
                  <a:srgbClr val="104760"/>
                </a:solidFill>
                <a:latin typeface="Century Gothic" panose="020B0502020202020204" pitchFamily="34" charset="0"/>
              </a:rPr>
              <a:t>pv</a:t>
            </a:r>
            <a:r>
              <a:rPr lang="pl-PL" sz="1800" dirty="0" smtClean="0">
                <a:solidFill>
                  <a:srgbClr val="104760"/>
                </a:solidFill>
                <a:latin typeface="Century Gothic" panose="020B0502020202020204" pitchFamily="34" charset="0"/>
              </a:rPr>
              <a:t> musza być ustawione pod kątem, który dla warunków polskich wynosi około 30° względem poziomu. Przy dachach płaskich konieczne jest wykonanie dodatkowej konstrukcji wsporczej;  z jednej strony zapewnia ona odpowiednią wytrzymałość i sztywność paneli, z drugiej - optymalny kąt względem kąta padania promieni słonecznych. Montaż konstrukcji wsporczej do powierzchni dachu wykonywany jest na wiele sposobów, np. montaż systemu obciążonego blokami </a:t>
            </a:r>
            <a:br>
              <a:rPr lang="pl-PL" sz="1800" dirty="0" smtClean="0">
                <a:solidFill>
                  <a:srgbClr val="104760"/>
                </a:solidFill>
                <a:latin typeface="Century Gothic" panose="020B0502020202020204" pitchFamily="34" charset="0"/>
              </a:rPr>
            </a:br>
            <a:r>
              <a:rPr lang="pl-PL" sz="1800" dirty="0" smtClean="0">
                <a:solidFill>
                  <a:srgbClr val="104760"/>
                </a:solidFill>
                <a:latin typeface="Century Gothic" panose="020B0502020202020204" pitchFamily="34" charset="0"/>
              </a:rPr>
              <a:t>z betonu. Przyjmuje się, że na jeden panel powinno przypadać 75 kg balastu. </a:t>
            </a:r>
          </a:p>
        </p:txBody>
      </p:sp>
      <p:sp>
        <p:nvSpPr>
          <p:cNvPr id="21507" name="TextBox 6"/>
          <p:cNvSpPr txBox="1">
            <a:spLocks noChangeArrowheads="1"/>
          </p:cNvSpPr>
          <p:nvPr/>
        </p:nvSpPr>
        <p:spPr bwMode="auto">
          <a:xfrm>
            <a:off x="428625" y="144463"/>
            <a:ext cx="3240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b="1" smtClean="0">
                <a:solidFill>
                  <a:prstClr val="white"/>
                </a:solidFill>
              </a:rPr>
              <a:t>Systemy montażowe</a:t>
            </a:r>
            <a:endParaRPr lang="pl-PL" sz="1800" smtClean="0">
              <a:solidFill>
                <a:prstClr val="black"/>
              </a:solidFill>
            </a:endParaRPr>
          </a:p>
        </p:txBody>
      </p:sp>
      <p:pic>
        <p:nvPicPr>
          <p:cNvPr id="4098" name="Picture 2" descr="http://sklep.dotgreen.pl/wp-content/uploads/2015/11/22775-15203-thickbox_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952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175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a:stretch>
        </a:blipFill>
        <a:effectLst/>
      </p:bgPr>
    </p:bg>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428625" y="1152525"/>
            <a:ext cx="5440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fontAlgn="base">
              <a:lnSpc>
                <a:spcPct val="100000"/>
              </a:lnSpc>
              <a:spcBef>
                <a:spcPct val="0"/>
              </a:spcBef>
              <a:spcAft>
                <a:spcPct val="0"/>
              </a:spcAft>
              <a:buFontTx/>
              <a:buNone/>
            </a:pPr>
            <a:r>
              <a:rPr lang="pl-PL" sz="2000" b="1" dirty="0" smtClean="0">
                <a:solidFill>
                  <a:srgbClr val="104760"/>
                </a:solidFill>
                <a:latin typeface="Century Gothic" panose="020B0502020202020204" pitchFamily="34" charset="0"/>
              </a:rPr>
              <a:t>5.     Montaż paneli </a:t>
            </a:r>
            <a:r>
              <a:rPr lang="pl-PL" sz="2000" b="1" dirty="0" err="1" smtClean="0">
                <a:solidFill>
                  <a:srgbClr val="104760"/>
                </a:solidFill>
                <a:latin typeface="Century Gothic" panose="020B0502020202020204" pitchFamily="34" charset="0"/>
              </a:rPr>
              <a:t>pv</a:t>
            </a:r>
            <a:r>
              <a:rPr lang="pl-PL" sz="2000" b="1" dirty="0" smtClean="0">
                <a:solidFill>
                  <a:srgbClr val="104760"/>
                </a:solidFill>
                <a:latin typeface="Century Gothic" panose="020B0502020202020204" pitchFamily="34" charset="0"/>
              </a:rPr>
              <a:t> na elewacji</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p:txBody>
      </p:sp>
      <p:sp>
        <p:nvSpPr>
          <p:cNvPr id="21507" name="TextBox 6"/>
          <p:cNvSpPr txBox="1">
            <a:spLocks noChangeArrowheads="1"/>
          </p:cNvSpPr>
          <p:nvPr/>
        </p:nvSpPr>
        <p:spPr bwMode="auto">
          <a:xfrm>
            <a:off x="428625" y="144463"/>
            <a:ext cx="3240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fontAlgn="base">
              <a:lnSpc>
                <a:spcPct val="100000"/>
              </a:lnSpc>
              <a:spcBef>
                <a:spcPct val="0"/>
              </a:spcBef>
              <a:spcAft>
                <a:spcPct val="0"/>
              </a:spcAft>
              <a:buFontTx/>
              <a:buNone/>
            </a:pPr>
            <a:r>
              <a:rPr lang="pl-PL" b="1" smtClean="0">
                <a:solidFill>
                  <a:prstClr val="white"/>
                </a:solidFill>
              </a:rPr>
              <a:t>Systemy montażowe</a:t>
            </a:r>
            <a:endParaRPr lang="pl-PL" sz="1800" smtClean="0">
              <a:solidFill>
                <a:prstClr val="black"/>
              </a:solidFill>
            </a:endParaRPr>
          </a:p>
        </p:txBody>
      </p:sp>
      <p:pic>
        <p:nvPicPr>
          <p:cNvPr id="5122" name="Picture 2" descr="http://www.liderbudowlany.pl/userfiles/image/panele-fotowoltaiczne-eco-voltaika-2.jpg"/>
          <p:cNvPicPr>
            <a:picLocks noChangeAspect="1" noChangeArrowheads="1"/>
          </p:cNvPicPr>
          <p:nvPr/>
        </p:nvPicPr>
        <p:blipFill rotWithShape="1">
          <a:blip r:embed="rId4">
            <a:extLst>
              <a:ext uri="{28A0092B-C50C-407E-A947-70E740481C1C}">
                <a14:useLocalDpi xmlns:a14="http://schemas.microsoft.com/office/drawing/2010/main" val="0"/>
              </a:ext>
            </a:extLst>
          </a:blip>
          <a:srcRect l="15408" t="5337" r="26037"/>
          <a:stretch/>
        </p:blipFill>
        <p:spPr bwMode="auto">
          <a:xfrm>
            <a:off x="428625" y="1675745"/>
            <a:ext cx="5019675" cy="4562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
          <p:cNvSpPr txBox="1">
            <a:spLocks noChangeArrowheads="1"/>
          </p:cNvSpPr>
          <p:nvPr/>
        </p:nvSpPr>
        <p:spPr bwMode="auto">
          <a:xfrm>
            <a:off x="6210300" y="1152525"/>
            <a:ext cx="5440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fontAlgn="base">
              <a:lnSpc>
                <a:spcPct val="100000"/>
              </a:lnSpc>
              <a:spcBef>
                <a:spcPct val="0"/>
              </a:spcBef>
              <a:spcAft>
                <a:spcPct val="0"/>
              </a:spcAft>
              <a:buFontTx/>
              <a:buNone/>
            </a:pPr>
            <a:r>
              <a:rPr lang="pl-PL" sz="2000" b="1" dirty="0" smtClean="0">
                <a:solidFill>
                  <a:srgbClr val="104760"/>
                </a:solidFill>
                <a:latin typeface="Century Gothic" panose="020B0502020202020204" pitchFamily="34" charset="0"/>
              </a:rPr>
              <a:t>6.     Montaż paneli </a:t>
            </a:r>
            <a:r>
              <a:rPr lang="pl-PL" sz="2000" b="1" dirty="0" err="1" smtClean="0">
                <a:solidFill>
                  <a:srgbClr val="104760"/>
                </a:solidFill>
                <a:latin typeface="Century Gothic" panose="020B0502020202020204" pitchFamily="34" charset="0"/>
              </a:rPr>
              <a:t>pv</a:t>
            </a:r>
            <a:r>
              <a:rPr lang="pl-PL" sz="2000" b="1" dirty="0" smtClean="0">
                <a:solidFill>
                  <a:srgbClr val="104760"/>
                </a:solidFill>
                <a:latin typeface="Century Gothic" panose="020B0502020202020204" pitchFamily="34" charset="0"/>
              </a:rPr>
              <a:t> na gruncie</a:t>
            </a:r>
          </a:p>
          <a:p>
            <a:pPr algn="just" defTabSz="914400" fontAlgn="base">
              <a:lnSpc>
                <a:spcPct val="100000"/>
              </a:lnSpc>
              <a:spcBef>
                <a:spcPct val="0"/>
              </a:spcBef>
              <a:spcAft>
                <a:spcPct val="0"/>
              </a:spcAft>
              <a:buFontTx/>
              <a:buNone/>
            </a:pPr>
            <a:endParaRPr lang="pl-PL" sz="800" dirty="0" smtClean="0">
              <a:solidFill>
                <a:srgbClr val="104760"/>
              </a:solidFill>
              <a:latin typeface="Century Gothic" panose="020B0502020202020204" pitchFamily="34" charset="0"/>
            </a:endParaRPr>
          </a:p>
        </p:txBody>
      </p:sp>
      <p:pic>
        <p:nvPicPr>
          <p:cNvPr id="5124" name="Picture 4" descr="http://fotowoltaika.corab.eu/fileadmin/_processed_/f/a/csm_WS-006_232cd27aa8.png"/>
          <p:cNvPicPr>
            <a:picLocks noChangeAspect="1" noChangeArrowheads="1"/>
          </p:cNvPicPr>
          <p:nvPr/>
        </p:nvPicPr>
        <p:blipFill rotWithShape="1">
          <a:blip r:embed="rId5">
            <a:extLst>
              <a:ext uri="{28A0092B-C50C-407E-A947-70E740481C1C}">
                <a14:useLocalDpi xmlns:a14="http://schemas.microsoft.com/office/drawing/2010/main" val="0"/>
              </a:ext>
            </a:extLst>
          </a:blip>
          <a:srcRect t="12853"/>
          <a:stretch/>
        </p:blipFill>
        <p:spPr bwMode="auto">
          <a:xfrm>
            <a:off x="5935663" y="1825763"/>
            <a:ext cx="5360096" cy="426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25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4953" y="973668"/>
            <a:ext cx="10355999" cy="706964"/>
          </a:xfrm>
        </p:spPr>
        <p:txBody>
          <a:bodyPr/>
          <a:lstStyle/>
          <a:p>
            <a:r>
              <a:rPr lang="pl-PL" altLang="pl-PL" b="1" dirty="0" smtClean="0">
                <a:solidFill>
                  <a:schemeClr val="bg1"/>
                </a:solidFill>
              </a:rPr>
              <a:t>Koszty instalacji (szacunkowe) </a:t>
            </a:r>
            <a:br>
              <a:rPr lang="pl-PL" altLang="pl-PL" b="1" dirty="0" smtClean="0">
                <a:solidFill>
                  <a:schemeClr val="bg1"/>
                </a:solidFill>
              </a:rPr>
            </a:br>
            <a:r>
              <a:rPr lang="pl-PL" altLang="pl-PL" b="1" dirty="0" smtClean="0">
                <a:solidFill>
                  <a:schemeClr val="bg1"/>
                </a:solidFill>
              </a:rPr>
              <a:t>1 kWp ok. 4,644,00 zł brutto  </a:t>
            </a:r>
            <a:endParaRPr lang="pl-PL" altLang="pl-PL" b="1" dirty="0">
              <a:solidFill>
                <a:schemeClr val="bg1"/>
              </a:solidFill>
            </a:endParaRPr>
          </a:p>
        </p:txBody>
      </p:sp>
      <p:graphicFrame>
        <p:nvGraphicFramePr>
          <p:cNvPr id="9" name="Tabela 8"/>
          <p:cNvGraphicFramePr>
            <a:graphicFrameLocks noGrp="1"/>
          </p:cNvGraphicFramePr>
          <p:nvPr>
            <p:extLst/>
          </p:nvPr>
        </p:nvGraphicFramePr>
        <p:xfrm>
          <a:off x="568590" y="2445807"/>
          <a:ext cx="7483210" cy="2159682"/>
        </p:xfrm>
        <a:graphic>
          <a:graphicData uri="http://schemas.openxmlformats.org/drawingml/2006/table">
            <a:tbl>
              <a:tblPr firstRow="1" bandRow="1">
                <a:tableStyleId>{5C22544A-7EE6-4342-B048-85BDC9FD1C3A}</a:tableStyleId>
              </a:tblPr>
              <a:tblGrid>
                <a:gridCol w="3875266"/>
                <a:gridCol w="3607944"/>
              </a:tblGrid>
              <a:tr h="31126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dirty="0" smtClean="0"/>
                        <a:t>Szacunkowa opłacalność (3,24 </a:t>
                      </a:r>
                      <a:r>
                        <a:rPr lang="pl-PL" sz="1400" dirty="0" err="1" smtClean="0"/>
                        <a:t>kWp</a:t>
                      </a:r>
                      <a:r>
                        <a:rPr lang="pl-PL" sz="1400" dirty="0" smtClean="0"/>
                        <a:t>)</a:t>
                      </a:r>
                      <a:r>
                        <a:rPr lang="pl-PL" sz="1400" baseline="0" dirty="0" smtClean="0"/>
                        <a:t>x 4,300 netto 13,932 zł x Vat = 15,046 zł brutto </a:t>
                      </a:r>
                      <a:endParaRPr lang="pl-PL" sz="1400" b="1" dirty="0" smtClean="0">
                        <a:solidFill>
                          <a:schemeClr val="bg1"/>
                        </a:solidFill>
                        <a:latin typeface="+mn-lt"/>
                      </a:endParaRPr>
                    </a:p>
                  </a:txBody>
                  <a:tcPr/>
                </a:tc>
                <a:tc hMerge="1">
                  <a:txBody>
                    <a:bodyPr/>
                    <a:lstStyle/>
                    <a:p>
                      <a:endParaRPr lang="pl-PL" dirty="0"/>
                    </a:p>
                  </a:txBody>
                  <a:tcPr/>
                </a:tc>
              </a:tr>
              <a:tr h="311267">
                <a:tc>
                  <a:txBody>
                    <a:bodyPr/>
                    <a:lstStyle/>
                    <a:p>
                      <a:pPr>
                        <a:lnSpc>
                          <a:spcPct val="100000"/>
                        </a:lnSpc>
                      </a:pPr>
                      <a:r>
                        <a:rPr lang="pl-PL" sz="1400" b="0" dirty="0" smtClean="0">
                          <a:solidFill>
                            <a:schemeClr val="tx1">
                              <a:lumMod val="75000"/>
                              <a:lumOff val="25000"/>
                            </a:schemeClr>
                          </a:solidFill>
                        </a:rPr>
                        <a:t>Roczna produkcja energii</a:t>
                      </a:r>
                      <a:endParaRPr lang="pl-PL" sz="1400" b="0" dirty="0">
                        <a:solidFill>
                          <a:schemeClr val="tx1">
                            <a:lumMod val="75000"/>
                            <a:lumOff val="25000"/>
                          </a:schemeClr>
                        </a:solidFill>
                      </a:endParaRPr>
                    </a:p>
                  </a:txBody>
                  <a:tcPr/>
                </a:tc>
                <a:tc>
                  <a:txBody>
                    <a:bodyPr/>
                    <a:lstStyle/>
                    <a:p>
                      <a:pPr>
                        <a:lnSpc>
                          <a:spcPct val="100000"/>
                        </a:lnSpc>
                      </a:pPr>
                      <a:r>
                        <a:rPr lang="pl-PL" sz="1400" b="0" dirty="0" smtClean="0">
                          <a:solidFill>
                            <a:schemeClr val="tx1">
                              <a:lumMod val="75000"/>
                              <a:lumOff val="25000"/>
                            </a:schemeClr>
                          </a:solidFill>
                        </a:rPr>
                        <a:t>2930</a:t>
                      </a:r>
                      <a:r>
                        <a:rPr lang="pl-PL" sz="1400" b="0" baseline="0" dirty="0" smtClean="0">
                          <a:solidFill>
                            <a:schemeClr val="tx1">
                              <a:lumMod val="75000"/>
                              <a:lumOff val="25000"/>
                            </a:schemeClr>
                          </a:solidFill>
                        </a:rPr>
                        <a:t> </a:t>
                      </a:r>
                      <a:r>
                        <a:rPr lang="pl-PL" sz="1400" b="0" dirty="0" smtClean="0">
                          <a:solidFill>
                            <a:schemeClr val="tx1">
                              <a:lumMod val="75000"/>
                              <a:lumOff val="25000"/>
                            </a:schemeClr>
                          </a:solidFill>
                        </a:rPr>
                        <a:t>kWh</a:t>
                      </a:r>
                      <a:endParaRPr lang="pl-PL" sz="1400" b="0" dirty="0">
                        <a:solidFill>
                          <a:schemeClr val="tx1">
                            <a:lumMod val="75000"/>
                            <a:lumOff val="25000"/>
                          </a:schemeClr>
                        </a:solidFill>
                      </a:endParaRPr>
                    </a:p>
                  </a:txBody>
                  <a:tcPr/>
                </a:tc>
              </a:tr>
              <a:tr h="488099">
                <a:tc>
                  <a:txBody>
                    <a:bodyPr/>
                    <a:lstStyle/>
                    <a:p>
                      <a:pPr>
                        <a:lnSpc>
                          <a:spcPct val="100000"/>
                        </a:lnSpc>
                      </a:pPr>
                      <a:r>
                        <a:rPr lang="pl-PL" sz="1400" b="0" dirty="0" smtClean="0">
                          <a:solidFill>
                            <a:schemeClr val="tx1">
                              <a:lumMod val="75000"/>
                              <a:lumOff val="25000"/>
                            </a:schemeClr>
                          </a:solidFill>
                        </a:rPr>
                        <a:t>Zużyta energia PV </a:t>
                      </a:r>
                    </a:p>
                    <a:p>
                      <a:pPr>
                        <a:lnSpc>
                          <a:spcPct val="100000"/>
                        </a:lnSpc>
                      </a:pPr>
                      <a:r>
                        <a:rPr lang="pl-PL" sz="1400" b="0" dirty="0" smtClean="0">
                          <a:solidFill>
                            <a:schemeClr val="tx1">
                              <a:lumMod val="75000"/>
                              <a:lumOff val="25000"/>
                            </a:schemeClr>
                          </a:solidFill>
                        </a:rPr>
                        <a:t>(wewnętrzna instalacja</a:t>
                      </a:r>
                      <a:r>
                        <a:rPr lang="pl-PL" sz="1400" b="0" baseline="0" dirty="0" smtClean="0">
                          <a:solidFill>
                            <a:schemeClr val="tx1">
                              <a:lumMod val="75000"/>
                              <a:lumOff val="25000"/>
                            </a:schemeClr>
                          </a:solidFill>
                        </a:rPr>
                        <a:t> elektryczna</a:t>
                      </a:r>
                      <a:r>
                        <a:rPr lang="pl-PL" sz="1400" b="0" dirty="0" smtClean="0">
                          <a:solidFill>
                            <a:schemeClr val="tx1">
                              <a:lumMod val="75000"/>
                              <a:lumOff val="25000"/>
                            </a:schemeClr>
                          </a:solidFill>
                        </a:rPr>
                        <a:t>) </a:t>
                      </a:r>
                      <a:endParaRPr lang="pl-PL" sz="1400" b="0" dirty="0">
                        <a:solidFill>
                          <a:schemeClr val="tx1">
                            <a:lumMod val="75000"/>
                            <a:lumOff val="25000"/>
                          </a:schemeClr>
                        </a:solidFill>
                      </a:endParaRPr>
                    </a:p>
                  </a:txBody>
                  <a:tcPr/>
                </a:tc>
                <a:tc>
                  <a:txBody>
                    <a:bodyPr/>
                    <a:lstStyle/>
                    <a:p>
                      <a:pPr>
                        <a:lnSpc>
                          <a:spcPct val="100000"/>
                        </a:lnSpc>
                      </a:pPr>
                      <a:r>
                        <a:rPr lang="pl-PL" sz="1400" b="0" dirty="0" smtClean="0">
                          <a:solidFill>
                            <a:schemeClr val="tx1">
                              <a:lumMod val="75000"/>
                              <a:lumOff val="25000"/>
                            </a:schemeClr>
                          </a:solidFill>
                        </a:rPr>
                        <a:t>(30%) 879 kWh x 0,52 gr = 457,1 zł</a:t>
                      </a:r>
                      <a:endParaRPr lang="pl-PL" sz="1400" b="0" dirty="0">
                        <a:solidFill>
                          <a:schemeClr val="tx1">
                            <a:lumMod val="75000"/>
                            <a:lumOff val="25000"/>
                          </a:schemeClr>
                        </a:solidFill>
                      </a:endParaRPr>
                    </a:p>
                  </a:txBody>
                  <a:tcPr/>
                </a:tc>
              </a:tr>
              <a:tr h="311267">
                <a:tc>
                  <a:txBody>
                    <a:bodyPr/>
                    <a:lstStyle/>
                    <a:p>
                      <a:pPr>
                        <a:lnSpc>
                          <a:spcPct val="100000"/>
                        </a:lnSpc>
                      </a:pPr>
                      <a:r>
                        <a:rPr lang="pl-PL" sz="1400" b="0" dirty="0" smtClean="0">
                          <a:solidFill>
                            <a:schemeClr val="tx1">
                              <a:lumMod val="75000"/>
                              <a:lumOff val="25000"/>
                            </a:schemeClr>
                          </a:solidFill>
                        </a:rPr>
                        <a:t>Energia oddana do sieci</a:t>
                      </a:r>
                      <a:endParaRPr lang="pl-PL" sz="1400" b="0" dirty="0">
                        <a:solidFill>
                          <a:schemeClr val="tx1">
                            <a:lumMod val="75000"/>
                            <a:lumOff val="25000"/>
                          </a:schemeClr>
                        </a:solidFill>
                      </a:endParaRPr>
                    </a:p>
                  </a:txBody>
                  <a:tcPr/>
                </a:tc>
                <a:tc>
                  <a:txBody>
                    <a:bodyPr/>
                    <a:lstStyle/>
                    <a:p>
                      <a:pPr>
                        <a:lnSpc>
                          <a:spcPct val="100000"/>
                        </a:lnSpc>
                      </a:pPr>
                      <a:r>
                        <a:rPr lang="pl-PL" sz="1400" b="0" dirty="0" smtClean="0">
                          <a:solidFill>
                            <a:schemeClr val="tx1">
                              <a:lumMod val="75000"/>
                              <a:lumOff val="25000"/>
                            </a:schemeClr>
                          </a:solidFill>
                        </a:rPr>
                        <a:t>(70%) 2 051 kWh</a:t>
                      </a:r>
                    </a:p>
                  </a:txBody>
                  <a:tcPr/>
                </a:tc>
              </a:tr>
              <a:tr h="311267">
                <a:tc>
                  <a:txBody>
                    <a:bodyPr/>
                    <a:lstStyle/>
                    <a:p>
                      <a:pPr>
                        <a:lnSpc>
                          <a:spcPct val="100000"/>
                        </a:lnSpc>
                      </a:pPr>
                      <a:r>
                        <a:rPr lang="pl-PL" sz="1400" b="0" dirty="0" smtClean="0">
                          <a:solidFill>
                            <a:schemeClr val="tx1">
                              <a:lumMod val="75000"/>
                              <a:lumOff val="25000"/>
                            </a:schemeClr>
                          </a:solidFill>
                        </a:rPr>
                        <a:t>Energia odebrana z sieci</a:t>
                      </a:r>
                      <a:endParaRPr lang="pl-PL" sz="1400" b="0" dirty="0">
                        <a:solidFill>
                          <a:schemeClr val="tx1">
                            <a:lumMod val="75000"/>
                            <a:lumOff val="25000"/>
                          </a:schemeClr>
                        </a:solidFill>
                      </a:endParaRPr>
                    </a:p>
                  </a:txBody>
                  <a:tcPr/>
                </a:tc>
                <a:tc>
                  <a:txBody>
                    <a:bodyPr/>
                    <a:lstStyle/>
                    <a:p>
                      <a:pPr>
                        <a:lnSpc>
                          <a:spcPct val="100000"/>
                        </a:lnSpc>
                      </a:pPr>
                      <a:r>
                        <a:rPr lang="pl-PL" sz="1400" b="0" dirty="0" smtClean="0">
                          <a:solidFill>
                            <a:schemeClr val="tx1">
                              <a:lumMod val="75000"/>
                              <a:lumOff val="25000"/>
                            </a:schemeClr>
                          </a:solidFill>
                        </a:rPr>
                        <a:t>(80%) 1 640,8 kWh x 0,52 gr = 853,2</a:t>
                      </a:r>
                      <a:r>
                        <a:rPr lang="pl-PL" sz="1400" b="0" baseline="0" dirty="0" smtClean="0">
                          <a:solidFill>
                            <a:schemeClr val="tx1">
                              <a:lumMod val="75000"/>
                              <a:lumOff val="25000"/>
                            </a:schemeClr>
                          </a:solidFill>
                        </a:rPr>
                        <a:t> zł</a:t>
                      </a:r>
                      <a:endParaRPr lang="pl-PL" sz="1400" b="0" dirty="0">
                        <a:solidFill>
                          <a:schemeClr val="tx1">
                            <a:lumMod val="75000"/>
                            <a:lumOff val="25000"/>
                          </a:schemeClr>
                        </a:solidFill>
                      </a:endParaRPr>
                    </a:p>
                  </a:txBody>
                  <a:tcPr/>
                </a:tc>
              </a:tr>
              <a:tr h="396454">
                <a:tc>
                  <a:txBody>
                    <a:bodyPr/>
                    <a:lstStyle/>
                    <a:p>
                      <a:pPr>
                        <a:lnSpc>
                          <a:spcPct val="100000"/>
                        </a:lnSpc>
                      </a:pPr>
                      <a:r>
                        <a:rPr lang="pl-PL" sz="1800" b="1" dirty="0" smtClean="0">
                          <a:solidFill>
                            <a:schemeClr val="tx1">
                              <a:lumMod val="75000"/>
                              <a:lumOff val="25000"/>
                            </a:schemeClr>
                          </a:solidFill>
                        </a:rPr>
                        <a:t>Roczna oszczędność z instalacji</a:t>
                      </a:r>
                      <a:endParaRPr lang="pl-PL" sz="1800" b="1" dirty="0">
                        <a:solidFill>
                          <a:schemeClr val="tx1">
                            <a:lumMod val="75000"/>
                            <a:lumOff val="25000"/>
                          </a:schemeClr>
                        </a:solidFill>
                      </a:endParaRPr>
                    </a:p>
                  </a:txBody>
                  <a:tcPr/>
                </a:tc>
                <a:tc>
                  <a:txBody>
                    <a:bodyPr/>
                    <a:lstStyle/>
                    <a:p>
                      <a:pPr>
                        <a:lnSpc>
                          <a:spcPct val="100000"/>
                        </a:lnSpc>
                      </a:pPr>
                      <a:r>
                        <a:rPr lang="pl-PL" sz="1800" b="1" dirty="0" smtClean="0">
                          <a:solidFill>
                            <a:schemeClr val="tx1">
                              <a:lumMod val="75000"/>
                              <a:lumOff val="25000"/>
                            </a:schemeClr>
                          </a:solidFill>
                        </a:rPr>
                        <a:t>1 310,3zł</a:t>
                      </a:r>
                      <a:endParaRPr lang="pl-PL" sz="1800" b="1" dirty="0">
                        <a:solidFill>
                          <a:schemeClr val="tx1">
                            <a:lumMod val="75000"/>
                            <a:lumOff val="25000"/>
                          </a:schemeClr>
                        </a:solidFill>
                      </a:endParaRPr>
                    </a:p>
                  </a:txBody>
                  <a:tcPr/>
                </a:tc>
              </a:tr>
            </a:tbl>
          </a:graphicData>
        </a:graphic>
      </p:graphicFrame>
      <p:graphicFrame>
        <p:nvGraphicFramePr>
          <p:cNvPr id="10" name="Table 2"/>
          <p:cNvGraphicFramePr>
            <a:graphicFrameLocks noGrp="1"/>
          </p:cNvGraphicFramePr>
          <p:nvPr>
            <p:extLst/>
          </p:nvPr>
        </p:nvGraphicFramePr>
        <p:xfrm>
          <a:off x="567553" y="4971511"/>
          <a:ext cx="7484247" cy="1302115"/>
        </p:xfrm>
        <a:graphic>
          <a:graphicData uri="http://schemas.openxmlformats.org/drawingml/2006/table">
            <a:tbl>
              <a:tblPr firstRow="1" bandRow="1">
                <a:tableStyleId>{5C22544A-7EE6-4342-B048-85BDC9FD1C3A}</a:tableStyleId>
              </a:tblPr>
              <a:tblGrid>
                <a:gridCol w="3869886"/>
                <a:gridCol w="3614361"/>
              </a:tblGrid>
              <a:tr h="345557">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400" b="1" dirty="0" smtClean="0"/>
                        <a:t>Szacunkowy koszt kompletnej instalacji fotowoltaicznej (3,24 kWp) -</a:t>
                      </a:r>
                      <a:r>
                        <a:rPr lang="pl-PL" sz="1400" b="1" baseline="0" dirty="0" smtClean="0"/>
                        <a:t> </a:t>
                      </a:r>
                      <a:r>
                        <a:rPr lang="pl-PL" sz="1400" b="1" dirty="0" smtClean="0"/>
                        <a:t>ok. 15,046,00 zł brutto</a:t>
                      </a:r>
                      <a:r>
                        <a:rPr lang="pl-PL" sz="1400" b="1" baseline="0" dirty="0" smtClean="0"/>
                        <a:t> </a:t>
                      </a:r>
                      <a:endParaRPr lang="pl-PL" sz="1400" b="1" dirty="0" smtClean="0"/>
                    </a:p>
                  </a:txBody>
                  <a:tcPr marL="91430" marR="91430" marT="45673" marB="45673"/>
                </a:tc>
                <a:tc hMerge="1">
                  <a:txBody>
                    <a:bodyPr/>
                    <a:lstStyle/>
                    <a:p>
                      <a:endParaRPr lang="pl-PL" sz="1400" dirty="0"/>
                    </a:p>
                  </a:txBody>
                  <a:tcPr marL="91430" marR="91430" marT="45673" marB="45673">
                    <a:lnB w="12700" cap="flat" cmpd="sng" algn="ctr">
                      <a:solidFill>
                        <a:schemeClr val="bg1"/>
                      </a:solidFill>
                      <a:prstDash val="solid"/>
                      <a:round/>
                      <a:headEnd type="none" w="med" len="med"/>
                      <a:tailEnd type="none" w="med" len="med"/>
                    </a:lnB>
                  </a:tcPr>
                </a:tc>
              </a:tr>
              <a:tr h="355600">
                <a:tc>
                  <a:txBody>
                    <a:bodyPr/>
                    <a:lstStyle/>
                    <a:p>
                      <a:r>
                        <a:rPr lang="pl-PL" sz="1400" b="0" dirty="0" smtClean="0">
                          <a:solidFill>
                            <a:schemeClr val="tx1">
                              <a:lumMod val="75000"/>
                              <a:lumOff val="25000"/>
                            </a:schemeClr>
                          </a:solidFill>
                        </a:rPr>
                        <a:t>Dotacja w wysokości 85%</a:t>
                      </a:r>
                      <a:endParaRPr lang="pl-PL" sz="1400" b="0" dirty="0">
                        <a:solidFill>
                          <a:schemeClr val="tx1">
                            <a:lumMod val="75000"/>
                            <a:lumOff val="25000"/>
                          </a:schemeClr>
                        </a:solidFill>
                      </a:endParaRPr>
                    </a:p>
                  </a:txBody>
                  <a:tcPr marL="91430" marR="91430" marT="45673" marB="45673"/>
                </a:tc>
                <a:tc>
                  <a:txBody>
                    <a:bodyPr/>
                    <a:lstStyle/>
                    <a:p>
                      <a:r>
                        <a:rPr lang="pl-PL" sz="1400" b="0" dirty="0" smtClean="0">
                          <a:solidFill>
                            <a:schemeClr val="tx1">
                              <a:lumMod val="75000"/>
                              <a:lumOff val="25000"/>
                            </a:schemeClr>
                          </a:solidFill>
                        </a:rPr>
                        <a:t>11,842</a:t>
                      </a:r>
                      <a:r>
                        <a:rPr lang="pl-PL" sz="1400" b="0" baseline="0" dirty="0" smtClean="0">
                          <a:solidFill>
                            <a:schemeClr val="tx1">
                              <a:lumMod val="75000"/>
                              <a:lumOff val="25000"/>
                            </a:schemeClr>
                          </a:solidFill>
                        </a:rPr>
                        <a:t> zł </a:t>
                      </a:r>
                      <a:endParaRPr lang="pl-PL" sz="1400" b="0" dirty="0">
                        <a:solidFill>
                          <a:schemeClr val="tx1">
                            <a:lumMod val="75000"/>
                            <a:lumOff val="25000"/>
                          </a:schemeClr>
                        </a:solidFill>
                      </a:endParaRPr>
                    </a:p>
                  </a:txBody>
                  <a:tcPr marL="91430" marR="91430" marT="45673" marB="45673"/>
                </a:tc>
              </a:tr>
              <a:tr h="428449">
                <a:tc>
                  <a:txBody>
                    <a:bodyPr/>
                    <a:lstStyle/>
                    <a:p>
                      <a:r>
                        <a:rPr lang="pl-PL" sz="1800" b="1" dirty="0" smtClean="0">
                          <a:solidFill>
                            <a:schemeClr val="tx1">
                              <a:lumMod val="75000"/>
                              <a:lumOff val="25000"/>
                            </a:schemeClr>
                          </a:solidFill>
                        </a:rPr>
                        <a:t>Koszt inwestycji z</a:t>
                      </a:r>
                      <a:r>
                        <a:rPr lang="pl-PL" sz="1800" b="1" baseline="0" dirty="0" smtClean="0">
                          <a:solidFill>
                            <a:schemeClr val="tx1">
                              <a:lumMod val="75000"/>
                              <a:lumOff val="25000"/>
                            </a:schemeClr>
                          </a:solidFill>
                        </a:rPr>
                        <a:t> dotacją </a:t>
                      </a:r>
                      <a:endParaRPr lang="pl-PL" sz="1800" b="1" dirty="0">
                        <a:solidFill>
                          <a:schemeClr val="tx1">
                            <a:lumMod val="75000"/>
                            <a:lumOff val="25000"/>
                          </a:schemeClr>
                        </a:solidFill>
                      </a:endParaRPr>
                    </a:p>
                  </a:txBody>
                  <a:tcPr marL="91430" marR="91430" marT="45673" marB="45673"/>
                </a:tc>
                <a:tc>
                  <a:txBody>
                    <a:bodyPr/>
                    <a:lstStyle/>
                    <a:p>
                      <a:r>
                        <a:rPr lang="pl-PL" sz="1800" b="1" dirty="0" smtClean="0">
                          <a:solidFill>
                            <a:schemeClr val="tx1">
                              <a:lumMod val="75000"/>
                              <a:lumOff val="25000"/>
                            </a:schemeClr>
                          </a:solidFill>
                        </a:rPr>
                        <a:t>3,204,00</a:t>
                      </a:r>
                      <a:r>
                        <a:rPr lang="pl-PL" sz="1800" b="1" baseline="0" dirty="0" smtClean="0">
                          <a:solidFill>
                            <a:schemeClr val="tx1">
                              <a:lumMod val="75000"/>
                              <a:lumOff val="25000"/>
                            </a:schemeClr>
                          </a:solidFill>
                        </a:rPr>
                        <a:t> </a:t>
                      </a:r>
                      <a:r>
                        <a:rPr lang="pl-PL" sz="1800" b="1" dirty="0" smtClean="0">
                          <a:solidFill>
                            <a:schemeClr val="tx1">
                              <a:lumMod val="75000"/>
                              <a:lumOff val="25000"/>
                            </a:schemeClr>
                          </a:solidFill>
                        </a:rPr>
                        <a:t> </a:t>
                      </a:r>
                      <a:r>
                        <a:rPr lang="pl-PL" sz="1800" b="1" baseline="0" dirty="0" smtClean="0">
                          <a:solidFill>
                            <a:schemeClr val="tx1">
                              <a:lumMod val="75000"/>
                              <a:lumOff val="25000"/>
                            </a:schemeClr>
                          </a:solidFill>
                        </a:rPr>
                        <a:t>zł</a:t>
                      </a:r>
                      <a:endParaRPr lang="pl-PL" sz="1800" b="0" dirty="0">
                        <a:solidFill>
                          <a:schemeClr val="tx1">
                            <a:lumMod val="75000"/>
                            <a:lumOff val="25000"/>
                          </a:schemeClr>
                        </a:solidFill>
                      </a:endParaRPr>
                    </a:p>
                  </a:txBody>
                  <a:tcPr marL="91430" marR="91430" marT="45673" marB="45673"/>
                </a:tc>
              </a:tr>
            </a:tbl>
          </a:graphicData>
        </a:graphic>
      </p:graphicFrame>
      <p:pic>
        <p:nvPicPr>
          <p:cNvPr id="11" name="Picture 2" descr="http://www.umbrela.co/file/2014/09/Green-walls-energy-savings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229" y="2936120"/>
            <a:ext cx="3256638" cy="1725474"/>
          </a:xfrm>
          <a:prstGeom prst="rect">
            <a:avLst/>
          </a:prstGeom>
          <a:noFill/>
          <a:extLst>
            <a:ext uri="{909E8E84-426E-40DD-AFC4-6F175D3DCCD1}">
              <a14:hiddenFill xmlns:a14="http://schemas.microsoft.com/office/drawing/2010/main">
                <a:solidFill>
                  <a:srgbClr val="FFFFFF"/>
                </a:solidFill>
              </a14:hiddenFill>
            </a:ext>
          </a:extLst>
        </p:spPr>
      </p:pic>
      <p:sp>
        <p:nvSpPr>
          <p:cNvPr id="12" name="pole tekstowe 11"/>
          <p:cNvSpPr txBox="1"/>
          <p:nvPr/>
        </p:nvSpPr>
        <p:spPr>
          <a:xfrm>
            <a:off x="8540143" y="5022186"/>
            <a:ext cx="2970809" cy="1015663"/>
          </a:xfrm>
          <a:prstGeom prst="rect">
            <a:avLst/>
          </a:prstGeom>
          <a:noFill/>
        </p:spPr>
        <p:txBody>
          <a:bodyPr wrap="square" rtlCol="0">
            <a:spAutoFit/>
          </a:bodyPr>
          <a:lstStyle/>
          <a:p>
            <a:pPr algn="ctr"/>
            <a:r>
              <a:rPr lang="pl-PL" sz="2000" b="1" dirty="0" smtClean="0">
                <a:solidFill>
                  <a:prstClr val="black">
                    <a:lumMod val="75000"/>
                    <a:lumOff val="25000"/>
                  </a:prstClr>
                </a:solidFill>
              </a:rPr>
              <a:t>Koszt instalacji zwróci się po ok  </a:t>
            </a:r>
            <a:r>
              <a:rPr lang="pl-PL" sz="2000" b="1" dirty="0" smtClean="0">
                <a:solidFill>
                  <a:srgbClr val="FF0000"/>
                </a:solidFill>
              </a:rPr>
              <a:t>27</a:t>
            </a:r>
            <a:r>
              <a:rPr lang="pl-PL" sz="2000" b="1" dirty="0" smtClean="0">
                <a:solidFill>
                  <a:prstClr val="black">
                    <a:lumMod val="75000"/>
                    <a:lumOff val="25000"/>
                  </a:prstClr>
                </a:solidFill>
              </a:rPr>
              <a:t> miesiącach !</a:t>
            </a:r>
            <a:endParaRPr lang="pl-PL" sz="2000" b="1" dirty="0">
              <a:solidFill>
                <a:prstClr val="black">
                  <a:lumMod val="75000"/>
                  <a:lumOff val="25000"/>
                </a:prstClr>
              </a:solidFill>
            </a:endParaRPr>
          </a:p>
        </p:txBody>
      </p:sp>
    </p:spTree>
    <p:extLst>
      <p:ext uri="{BB962C8B-B14F-4D97-AF65-F5344CB8AC3E}">
        <p14:creationId xmlns:p14="http://schemas.microsoft.com/office/powerpoint/2010/main" val="202964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a:solidFill>
                  <a:schemeClr val="bg1"/>
                </a:solidFill>
              </a:rPr>
              <a:t>Kolektory słoneczne (</a:t>
            </a:r>
            <a:r>
              <a:rPr lang="pl-PL" altLang="pl-PL" b="1" dirty="0" err="1">
                <a:solidFill>
                  <a:schemeClr val="bg1"/>
                </a:solidFill>
              </a:rPr>
              <a:t>solary</a:t>
            </a:r>
            <a:r>
              <a:rPr lang="pl-PL" altLang="pl-PL" b="1" dirty="0">
                <a:solidFill>
                  <a:schemeClr val="bg1"/>
                </a:solidFill>
              </a:rPr>
              <a:t>)</a:t>
            </a:r>
            <a:endParaRPr lang="pl-PL" altLang="pl-PL" dirty="0"/>
          </a:p>
        </p:txBody>
      </p:sp>
      <p:sp>
        <p:nvSpPr>
          <p:cNvPr id="8" name="Symbol zastępczy zawartości 2"/>
          <p:cNvSpPr txBox="1">
            <a:spLocks/>
          </p:cNvSpPr>
          <p:nvPr/>
        </p:nvSpPr>
        <p:spPr>
          <a:xfrm>
            <a:off x="1154955" y="2607261"/>
            <a:ext cx="10131744" cy="34163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spcBef>
                <a:spcPts val="0"/>
              </a:spcBef>
              <a:defRPr/>
            </a:pPr>
            <a:r>
              <a:rPr lang="pl-PL" sz="1900" b="1" dirty="0">
                <a:solidFill>
                  <a:srgbClr val="74B230"/>
                </a:solidFill>
              </a:rPr>
              <a:t>Kolektory słoneczne</a:t>
            </a:r>
            <a:r>
              <a:rPr lang="pl-PL" sz="1900" dirty="0"/>
              <a:t>, zwane również </a:t>
            </a:r>
            <a:r>
              <a:rPr lang="pl-PL" sz="1900" b="1" dirty="0"/>
              <a:t>solarami</a:t>
            </a:r>
            <a:r>
              <a:rPr lang="pl-PL" sz="1900" dirty="0"/>
              <a:t>, pozwalają na zamianę energii promieniowania słonecznego na ciepło użyteczne, które wykorzystywane jest do przygotowania ciepłej wody dla całego gospodarstwa domowego. Dodatkowo pozwalają zmniejszyć zużycie tradycyjnych paliw kopalnych, których spalanie powoduje powstawanie różnorodnych zanieczyszczeń i w rezultacie prowadzi do zmian klimatycznych. Nasłonecznienie w Polsce jest zupełnie wystarczające, aby wykorzystywać kolektory słoneczne w sposób efektywny.</a:t>
            </a:r>
          </a:p>
          <a:p>
            <a:pPr algn="just">
              <a:spcBef>
                <a:spcPts val="0"/>
              </a:spcBef>
              <a:defRPr/>
            </a:pPr>
            <a:endParaRPr lang="pl-PL" sz="1900" dirty="0"/>
          </a:p>
          <a:p>
            <a:pPr algn="just">
              <a:spcBef>
                <a:spcPts val="0"/>
              </a:spcBef>
              <a:defRPr/>
            </a:pPr>
            <a:r>
              <a:rPr lang="pl-PL" sz="1900" b="1" dirty="0">
                <a:solidFill>
                  <a:srgbClr val="74B230"/>
                </a:solidFill>
              </a:rPr>
              <a:t>Montaż solarnej instalacji do wspomagania podgrzewu c.w.u. jest wskazany zwłaszcza w dwóch sytuacjach</a:t>
            </a:r>
            <a:r>
              <a:rPr lang="pl-PL" sz="1900" dirty="0">
                <a:solidFill>
                  <a:srgbClr val="74B230"/>
                </a:solidFill>
              </a:rPr>
              <a:t>:</a:t>
            </a:r>
          </a:p>
          <a:p>
            <a:pPr algn="just">
              <a:spcBef>
                <a:spcPts val="0"/>
              </a:spcBef>
              <a:defRPr/>
            </a:pPr>
            <a:endParaRPr lang="pl-PL" sz="1900" dirty="0"/>
          </a:p>
          <a:p>
            <a:pPr marL="273050" indent="-273050" algn="just">
              <a:spcBef>
                <a:spcPts val="0"/>
              </a:spcBef>
              <a:buFont typeface="Wingdings" panose="05000000000000000000" pitchFamily="2" charset="2"/>
              <a:buChar char="ü"/>
              <a:defRPr/>
            </a:pPr>
            <a:r>
              <a:rPr lang="pl-PL" sz="1900" dirty="0"/>
              <a:t>kiedy budynek jest ogrzewany kotłem na paliwo stałe;</a:t>
            </a:r>
          </a:p>
          <a:p>
            <a:pPr marL="273050" indent="-273050" algn="just">
              <a:spcBef>
                <a:spcPts val="0"/>
              </a:spcBef>
              <a:buFont typeface="Wingdings" panose="05000000000000000000" pitchFamily="2" charset="2"/>
              <a:buChar char="ü"/>
              <a:defRPr/>
            </a:pPr>
            <a:endParaRPr lang="pl-PL" sz="1900" dirty="0"/>
          </a:p>
          <a:p>
            <a:pPr marL="273050" indent="-273050" algn="just">
              <a:spcBef>
                <a:spcPts val="0"/>
              </a:spcBef>
              <a:buFont typeface="Wingdings" panose="05000000000000000000" pitchFamily="2" charset="2"/>
              <a:buChar char="ü"/>
              <a:defRPr/>
            </a:pPr>
            <a:r>
              <a:rPr lang="pl-PL" sz="1900" dirty="0"/>
              <a:t>kiedy do podgrzewania wody wykorzystuje się drogie nośniki energii, jak prąd elektryczny, gaz płynny, czy olej opałowy.</a:t>
            </a:r>
          </a:p>
          <a:p>
            <a:pPr marL="0" indent="0" algn="just">
              <a:buNone/>
            </a:pPr>
            <a:endParaRPr lang="pl-PL" dirty="0" smtClean="0"/>
          </a:p>
        </p:txBody>
      </p:sp>
    </p:spTree>
    <p:extLst>
      <p:ext uri="{BB962C8B-B14F-4D97-AF65-F5344CB8AC3E}">
        <p14:creationId xmlns:p14="http://schemas.microsoft.com/office/powerpoint/2010/main" val="3536642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p:txBody>
          <a:bodyPr/>
          <a:lstStyle/>
          <a:p>
            <a:r>
              <a:rPr lang="pl-PL" b="1" dirty="0" smtClean="0"/>
              <a:t>Kolektory słoneczne - płaskie</a:t>
            </a:r>
            <a:endParaRPr lang="pl-PL" b="1"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r="17149"/>
          <a:stretch>
            <a:fillRect/>
          </a:stretch>
        </p:blipFill>
        <p:spPr bwMode="auto">
          <a:xfrm>
            <a:off x="6359457" y="2776762"/>
            <a:ext cx="4341833" cy="33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Znalezione obrazy dla zapytania płaski kolektor słonecz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544" y="2776762"/>
            <a:ext cx="4508068" cy="33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99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a:solidFill>
                  <a:schemeClr val="bg1"/>
                </a:solidFill>
              </a:rPr>
              <a:t>Instalacja solarna</a:t>
            </a:r>
            <a:endParaRPr lang="pl-PL" altLang="pl-PL" dirty="0"/>
          </a:p>
        </p:txBody>
      </p:sp>
      <p:sp>
        <p:nvSpPr>
          <p:cNvPr id="8" name="Symbol zastępczy zawartości 2"/>
          <p:cNvSpPr txBox="1">
            <a:spLocks/>
          </p:cNvSpPr>
          <p:nvPr/>
        </p:nvSpPr>
        <p:spPr>
          <a:xfrm>
            <a:off x="1154955" y="2607260"/>
            <a:ext cx="6692508" cy="3930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defRPr/>
            </a:pPr>
            <a:r>
              <a:rPr lang="pl-PL" dirty="0" smtClean="0"/>
              <a:t>Budowa </a:t>
            </a:r>
            <a:r>
              <a:rPr lang="pl-PL" dirty="0"/>
              <a:t>typowej instalacji solarnej nie jest skomplikowana.</a:t>
            </a:r>
          </a:p>
          <a:p>
            <a:pPr algn="just">
              <a:spcBef>
                <a:spcPts val="0"/>
              </a:spcBef>
              <a:defRPr/>
            </a:pPr>
            <a:endParaRPr lang="pl-PL" dirty="0"/>
          </a:p>
          <a:p>
            <a:pPr marL="0" indent="0" algn="just">
              <a:spcBef>
                <a:spcPts val="0"/>
              </a:spcBef>
              <a:buNone/>
              <a:defRPr/>
            </a:pPr>
            <a:r>
              <a:rPr lang="pl-PL" dirty="0"/>
              <a:t>Dwa zasadnicze elementy to </a:t>
            </a:r>
            <a:r>
              <a:rPr lang="pl-PL" b="1" dirty="0">
                <a:solidFill>
                  <a:srgbClr val="74B230"/>
                </a:solidFill>
              </a:rPr>
              <a:t>kolektory</a:t>
            </a:r>
            <a:r>
              <a:rPr lang="pl-PL" dirty="0"/>
              <a:t>, odbierające ciepło od promieni słonecznych, oraz </a:t>
            </a:r>
            <a:r>
              <a:rPr lang="pl-PL" b="1" dirty="0">
                <a:solidFill>
                  <a:srgbClr val="74B230"/>
                </a:solidFill>
              </a:rPr>
              <a:t>zbiornik ciepłej wody użytkowej</a:t>
            </a:r>
            <a:r>
              <a:rPr lang="pl-PL" dirty="0"/>
              <a:t> (c.w.u.), montowany zwykle w kotłowni. Nośnikiem ciepła ze słońca jest tzw. </a:t>
            </a:r>
            <a:r>
              <a:rPr lang="pl-PL" b="1" dirty="0">
                <a:solidFill>
                  <a:srgbClr val="74B230"/>
                </a:solidFill>
              </a:rPr>
              <a:t>płyn solarny</a:t>
            </a:r>
            <a:r>
              <a:rPr lang="pl-PL" dirty="0"/>
              <a:t>, czyli wodny roztwór glikolu (chodzi o to, by ciecz nie zamarzła w temperaturze poniżej zera). </a:t>
            </a:r>
          </a:p>
          <a:p>
            <a:pPr algn="just">
              <a:spcBef>
                <a:spcPts val="0"/>
              </a:spcBef>
              <a:defRPr/>
            </a:pPr>
            <a:endParaRPr lang="pl-PL" dirty="0"/>
          </a:p>
          <a:p>
            <a:pPr marL="0" indent="0" algn="just">
              <a:spcBef>
                <a:spcPts val="0"/>
              </a:spcBef>
              <a:buNone/>
              <a:defRPr/>
            </a:pPr>
            <a:r>
              <a:rPr lang="pl-PL" dirty="0"/>
              <a:t>Pompa zainstalowana przy zasobniku tłoczy ten płyn do kolektora. Tam ogrzewa się on i wraca rurą powrotną, by oddać ciepło w wężownicy zbiornika c.w.u.</a:t>
            </a:r>
          </a:p>
          <a:p>
            <a:pPr marL="0" indent="0" algn="just">
              <a:buNone/>
            </a:pPr>
            <a:endParaRPr lang="pl-PL" dirty="0" smtClean="0"/>
          </a:p>
        </p:txBody>
      </p:sp>
      <p:pic>
        <p:nvPicPr>
          <p:cNvPr id="4" name="Obraz 6" descr="D:\Dominika Zaręba\Semper Power\Strona internetowa\schemat instalacji kolektoró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403" y="2398000"/>
            <a:ext cx="3729926" cy="413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431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Parę słów o wykonawcy</a:t>
            </a:r>
            <a:endParaRPr lang="pl-PL" b="1" dirty="0"/>
          </a:p>
        </p:txBody>
      </p:sp>
      <p:sp>
        <p:nvSpPr>
          <p:cNvPr id="3" name="Symbol zastępczy zawartości 2"/>
          <p:cNvSpPr>
            <a:spLocks noGrp="1"/>
          </p:cNvSpPr>
          <p:nvPr>
            <p:ph idx="1"/>
          </p:nvPr>
        </p:nvSpPr>
        <p:spPr>
          <a:xfrm>
            <a:off x="1146220" y="2603500"/>
            <a:ext cx="9539977" cy="3887452"/>
          </a:xfrm>
        </p:spPr>
        <p:txBody>
          <a:bodyPr>
            <a:normAutofit/>
          </a:bodyPr>
          <a:lstStyle/>
          <a:p>
            <a:pPr marL="0" indent="0" algn="just">
              <a:buNone/>
            </a:pPr>
            <a:r>
              <a:rPr lang="pl-PL" sz="3200" b="1" dirty="0"/>
              <a:t>Semper Power</a:t>
            </a:r>
            <a:r>
              <a:rPr lang="pl-PL" sz="3200" dirty="0"/>
              <a:t>  </a:t>
            </a:r>
            <a:r>
              <a:rPr lang="pl-PL" sz="3200" b="1" dirty="0" smtClean="0"/>
              <a:t>sp. z o.o. </a:t>
            </a:r>
          </a:p>
          <a:p>
            <a:pPr algn="just"/>
            <a:endParaRPr lang="pl-PL" dirty="0" smtClean="0"/>
          </a:p>
          <a:p>
            <a:pPr algn="just"/>
            <a:r>
              <a:rPr lang="pl-PL" dirty="0" smtClean="0"/>
              <a:t>Bogate </a:t>
            </a:r>
            <a:r>
              <a:rPr lang="pl-PL" dirty="0"/>
              <a:t>doświadczenie w branży OZE - od doradztwa, projektowania współpracy handlowej z wiodącymi producentami kolektorów słonecznych oraz systemów fotowoltaicznych, skuteczność w </a:t>
            </a:r>
            <a:r>
              <a:rPr lang="pl-PL" dirty="0" smtClean="0"/>
              <a:t>opracowywaniu </a:t>
            </a:r>
            <a:r>
              <a:rPr lang="pl-PL" dirty="0"/>
              <a:t>dokumentacji projektowych oraz aplikacyjnych o </a:t>
            </a:r>
            <a:r>
              <a:rPr lang="pl-PL" dirty="0" smtClean="0"/>
              <a:t>dotacje. Potwierdzają </a:t>
            </a:r>
            <a:r>
              <a:rPr lang="pl-PL" dirty="0"/>
              <a:t>to setki zadowolonych klientów indywidualnych oraz instytucjonalnych. </a:t>
            </a:r>
            <a:r>
              <a:rPr lang="pl-PL" dirty="0" smtClean="0"/>
              <a:t>Nasza firma zatrudnia, instalatorów, elektryków, oraz projektantów. </a:t>
            </a:r>
          </a:p>
          <a:p>
            <a:pPr algn="just"/>
            <a:endParaRPr lang="pl-PL" b="1" dirty="0" smtClean="0"/>
          </a:p>
          <a:p>
            <a:pPr algn="just"/>
            <a:endParaRPr lang="pl-PL" dirty="0"/>
          </a:p>
        </p:txBody>
      </p:sp>
    </p:spTree>
    <p:extLst>
      <p:ext uri="{BB962C8B-B14F-4D97-AF65-F5344CB8AC3E}">
        <p14:creationId xmlns:p14="http://schemas.microsoft.com/office/powerpoint/2010/main" val="551332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a:solidFill>
                  <a:schemeClr val="bg1"/>
                </a:solidFill>
              </a:rPr>
              <a:t>Zestaw </a:t>
            </a:r>
            <a:r>
              <a:rPr lang="pl-PL" altLang="pl-PL" b="1" dirty="0" smtClean="0">
                <a:solidFill>
                  <a:schemeClr val="bg1"/>
                </a:solidFill>
              </a:rPr>
              <a:t>solarny - </a:t>
            </a:r>
            <a:r>
              <a:rPr lang="pl-PL" altLang="pl-PL" b="1" dirty="0" smtClean="0"/>
              <a:t>z</a:t>
            </a:r>
            <a:r>
              <a:rPr lang="pl-PL" b="1" dirty="0" smtClean="0"/>
              <a:t>asobnik</a:t>
            </a:r>
            <a:r>
              <a:rPr lang="pl-PL" dirty="0" smtClean="0"/>
              <a:t> </a:t>
            </a:r>
            <a:r>
              <a:rPr lang="pl-PL" b="1" dirty="0"/>
              <a:t>c.w.u</a:t>
            </a:r>
            <a:r>
              <a:rPr lang="pl-PL" b="1" dirty="0" smtClean="0"/>
              <a:t>.</a:t>
            </a:r>
            <a:endParaRPr lang="pl-PL" altLang="pl-PL" dirty="0"/>
          </a:p>
        </p:txBody>
      </p:sp>
      <p:sp>
        <p:nvSpPr>
          <p:cNvPr id="8" name="Symbol zastępczy zawartości 2"/>
          <p:cNvSpPr txBox="1">
            <a:spLocks/>
          </p:cNvSpPr>
          <p:nvPr/>
        </p:nvSpPr>
        <p:spPr>
          <a:xfrm>
            <a:off x="3365891" y="2502627"/>
            <a:ext cx="7634205" cy="3930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defRPr/>
            </a:pPr>
            <a:r>
              <a:rPr lang="pl-PL" b="1" dirty="0"/>
              <a:t>Zasobnik</a:t>
            </a:r>
            <a:r>
              <a:rPr lang="pl-PL" dirty="0"/>
              <a:t> </a:t>
            </a:r>
            <a:r>
              <a:rPr lang="pl-PL" b="1" dirty="0"/>
              <a:t>c.w.u</a:t>
            </a:r>
            <a:r>
              <a:rPr lang="pl-PL" b="1" dirty="0" smtClean="0"/>
              <a:t>.</a:t>
            </a:r>
          </a:p>
          <a:p>
            <a:pPr marL="0" indent="0" algn="just">
              <a:spcBef>
                <a:spcPts val="0"/>
              </a:spcBef>
              <a:buNone/>
              <a:defRPr/>
            </a:pPr>
            <a:endParaRPr lang="pl-PL" b="1" dirty="0"/>
          </a:p>
          <a:p>
            <a:pPr marL="0" indent="0" algn="just">
              <a:spcBef>
                <a:spcPts val="0"/>
              </a:spcBef>
              <a:buNone/>
              <a:defRPr/>
            </a:pPr>
            <a:r>
              <a:rPr lang="pl-PL" dirty="0"/>
              <a:t>Przyjmuje się, że zasobnik wody powinien mieć pojemność 1,5-2 razy większą od dziennego zapotrzebowania na ciepłą wodę. Przy typowym zużyciu daje to 300-400 litrów dla 4 osób. Zasobnik będzie więc znacznie większy niż typowy, zasilany tylko przez kocioł (najczęściej 120-150 l). </a:t>
            </a:r>
          </a:p>
          <a:p>
            <a:pPr algn="just">
              <a:spcBef>
                <a:spcPts val="0"/>
              </a:spcBef>
              <a:defRPr/>
            </a:pPr>
            <a:endParaRPr lang="pl-PL" dirty="0"/>
          </a:p>
          <a:p>
            <a:pPr marL="0" indent="0" algn="just">
              <a:spcBef>
                <a:spcPts val="0"/>
              </a:spcBef>
              <a:buNone/>
              <a:defRPr/>
            </a:pPr>
            <a:r>
              <a:rPr lang="pl-PL" dirty="0"/>
              <a:t>Wielkość zasobnika jest bardzo ważna dla pracy całej instalacji. Zbyt mały się nie sprawdzi, bo latem nie będzie w stanie wchłonąć całego ciepła </a:t>
            </a:r>
            <a:r>
              <a:rPr lang="pl-PL" dirty="0" smtClean="0"/>
              <a:t>z </a:t>
            </a:r>
            <a:r>
              <a:rPr lang="pl-PL" dirty="0"/>
              <a:t>kolektora. Zbyt duży też nie ma sensu, bo będzie droższy, zajmie więcej miejsca, a wiosną i jesienią bardzo duża objętość wody będzie zbyt słabo ogrzana.</a:t>
            </a:r>
          </a:p>
          <a:p>
            <a:pPr marL="0" indent="0" algn="just">
              <a:buNone/>
            </a:pPr>
            <a:endParaRPr lang="pl-PL" dirty="0" smtClean="0"/>
          </a:p>
        </p:txBody>
      </p:sp>
      <p:pic>
        <p:nvPicPr>
          <p:cNvPr id="5" name="Picture 4" descr="https://galmet.com.pl/uploads/subcategory/6381c68689bb26a07573275f246868e04a2fee8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67" y="2284367"/>
            <a:ext cx="2555063" cy="436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202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smtClean="0">
                <a:solidFill>
                  <a:schemeClr val="bg1"/>
                </a:solidFill>
              </a:rPr>
              <a:t>Koszty brutto instalacji solarnej</a:t>
            </a:r>
            <a:endParaRPr lang="pl-PL" altLang="pl-PL" dirty="0"/>
          </a:p>
        </p:txBody>
      </p:sp>
      <p:sp>
        <p:nvSpPr>
          <p:cNvPr id="8" name="Symbol zastępczy zawartości 2"/>
          <p:cNvSpPr txBox="1">
            <a:spLocks/>
          </p:cNvSpPr>
          <p:nvPr/>
        </p:nvSpPr>
        <p:spPr>
          <a:xfrm>
            <a:off x="1154953" y="2927983"/>
            <a:ext cx="7634205" cy="3930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200000"/>
              </a:lnSpc>
              <a:spcBef>
                <a:spcPts val="0"/>
              </a:spcBef>
              <a:buFont typeface="Arial" panose="020B0604020202020204" pitchFamily="34" charset="0"/>
              <a:buChar char="•"/>
              <a:defRPr/>
            </a:pPr>
            <a:r>
              <a:rPr lang="pl-PL" sz="2400" dirty="0" smtClean="0"/>
              <a:t>2 płyty, zbiornik 250 dm3 = ok. </a:t>
            </a:r>
            <a:r>
              <a:rPr lang="pl-PL" sz="2400" b="1" dirty="0" smtClean="0"/>
              <a:t>10 800,00 zł</a:t>
            </a:r>
          </a:p>
          <a:p>
            <a:pPr algn="just">
              <a:lnSpc>
                <a:spcPct val="200000"/>
              </a:lnSpc>
              <a:spcBef>
                <a:spcPts val="0"/>
              </a:spcBef>
              <a:buFont typeface="Arial" panose="020B0604020202020204" pitchFamily="34" charset="0"/>
              <a:buChar char="•"/>
              <a:defRPr/>
            </a:pPr>
            <a:r>
              <a:rPr lang="pl-PL" sz="2400" dirty="0" smtClean="0"/>
              <a:t>3 płyty, zbiornik 300 dm3 = ok. </a:t>
            </a:r>
            <a:r>
              <a:rPr lang="pl-PL" sz="2400" b="1" dirty="0" smtClean="0"/>
              <a:t>11 900,00 zł</a:t>
            </a:r>
          </a:p>
          <a:p>
            <a:pPr algn="just">
              <a:lnSpc>
                <a:spcPct val="200000"/>
              </a:lnSpc>
              <a:spcBef>
                <a:spcPts val="0"/>
              </a:spcBef>
              <a:buFont typeface="Arial" panose="020B0604020202020204" pitchFamily="34" charset="0"/>
              <a:buChar char="•"/>
              <a:defRPr/>
            </a:pPr>
            <a:r>
              <a:rPr lang="pl-PL" sz="2400" dirty="0" smtClean="0"/>
              <a:t>4 płyty, zbiornik 400 dm3 = ok. </a:t>
            </a:r>
            <a:r>
              <a:rPr lang="pl-PL" sz="2400" b="1" dirty="0" smtClean="0"/>
              <a:t>13 700,00 zł</a:t>
            </a:r>
          </a:p>
          <a:p>
            <a:pPr marL="0" indent="0" algn="just">
              <a:spcBef>
                <a:spcPts val="0"/>
              </a:spcBef>
              <a:buNone/>
              <a:defRPr/>
            </a:pPr>
            <a:endParaRPr lang="pl-PL" b="1" dirty="0"/>
          </a:p>
          <a:p>
            <a:pPr marL="0" indent="0" algn="just">
              <a:buNone/>
            </a:pPr>
            <a:endParaRPr lang="pl-PL" dirty="0" smtClean="0"/>
          </a:p>
        </p:txBody>
      </p:sp>
      <p:pic>
        <p:nvPicPr>
          <p:cNvPr id="3076" name="Picture 4" descr="http://www.prolandsklep.co/public/assets/producenci/Galmet/kolektor-ks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623020" y="2612570"/>
            <a:ext cx="2586691" cy="368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83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4953" y="973668"/>
            <a:ext cx="9064314" cy="706964"/>
          </a:xfrm>
        </p:spPr>
        <p:txBody>
          <a:bodyPr/>
          <a:lstStyle/>
          <a:p>
            <a:r>
              <a:rPr lang="pl-PL" altLang="pl-PL" b="1" dirty="0">
                <a:solidFill>
                  <a:schemeClr val="bg1"/>
                </a:solidFill>
              </a:rPr>
              <a:t>Gwarancje </a:t>
            </a:r>
            <a:r>
              <a:rPr lang="pl-PL" altLang="pl-PL" b="1" dirty="0" err="1">
                <a:solidFill>
                  <a:schemeClr val="bg1"/>
                </a:solidFill>
              </a:rPr>
              <a:t>pv</a:t>
            </a:r>
            <a:r>
              <a:rPr lang="pl-PL" altLang="pl-PL" b="1" dirty="0">
                <a:solidFill>
                  <a:schemeClr val="bg1"/>
                </a:solidFill>
              </a:rPr>
              <a:t> + </a:t>
            </a:r>
            <a:r>
              <a:rPr lang="pl-PL" altLang="pl-PL" b="1" dirty="0" err="1">
                <a:solidFill>
                  <a:schemeClr val="bg1"/>
                </a:solidFill>
              </a:rPr>
              <a:t>solar</a:t>
            </a:r>
            <a:r>
              <a:rPr lang="pl-PL" altLang="pl-PL" b="1" dirty="0">
                <a:solidFill>
                  <a:schemeClr val="bg1"/>
                </a:solidFill>
              </a:rPr>
              <a:t> </a:t>
            </a:r>
            <a:r>
              <a:rPr lang="pl-PL" altLang="pl-PL" b="1" dirty="0" smtClean="0">
                <a:solidFill>
                  <a:schemeClr val="bg1"/>
                </a:solidFill>
              </a:rPr>
              <a:t>(minimum) </a:t>
            </a:r>
            <a:endParaRPr lang="pl-PL" altLang="pl-PL" dirty="0"/>
          </a:p>
        </p:txBody>
      </p:sp>
      <p:sp>
        <p:nvSpPr>
          <p:cNvPr id="8" name="Symbol zastępczy zawartości 2"/>
          <p:cNvSpPr txBox="1">
            <a:spLocks/>
          </p:cNvSpPr>
          <p:nvPr/>
        </p:nvSpPr>
        <p:spPr>
          <a:xfrm>
            <a:off x="1154952" y="2616935"/>
            <a:ext cx="9589247" cy="3930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lnSpc>
                <a:spcPct val="150000"/>
              </a:lnSpc>
              <a:spcBef>
                <a:spcPts val="0"/>
              </a:spcBef>
              <a:buFont typeface="Arial" panose="020B0604020202020204" pitchFamily="34" charset="0"/>
              <a:buChar char="•"/>
              <a:defRPr/>
            </a:pPr>
            <a:r>
              <a:rPr lang="pl-PL" sz="2000" b="1" dirty="0"/>
              <a:t>Panele fotowoltaiczny – 10 lat produkt , 25 lat gwarancji na sprawność </a:t>
            </a:r>
          </a:p>
          <a:p>
            <a:pPr algn="just">
              <a:lnSpc>
                <a:spcPct val="150000"/>
              </a:lnSpc>
              <a:spcBef>
                <a:spcPts val="0"/>
              </a:spcBef>
              <a:buFont typeface="Arial" panose="020B0604020202020204" pitchFamily="34" charset="0"/>
              <a:buChar char="•"/>
              <a:defRPr/>
            </a:pPr>
            <a:r>
              <a:rPr lang="pl-PL" sz="2000" b="1" dirty="0"/>
              <a:t>Falownik – 10 lat </a:t>
            </a:r>
          </a:p>
          <a:p>
            <a:pPr algn="just">
              <a:lnSpc>
                <a:spcPct val="150000"/>
              </a:lnSpc>
              <a:spcBef>
                <a:spcPts val="0"/>
              </a:spcBef>
              <a:buFont typeface="Arial" panose="020B0604020202020204" pitchFamily="34" charset="0"/>
              <a:buChar char="•"/>
              <a:defRPr/>
            </a:pPr>
            <a:r>
              <a:rPr lang="pl-PL" sz="2000" b="1" dirty="0"/>
              <a:t>Konstrukcje – 15 lat </a:t>
            </a:r>
          </a:p>
          <a:p>
            <a:pPr algn="just">
              <a:lnSpc>
                <a:spcPct val="150000"/>
              </a:lnSpc>
              <a:spcBef>
                <a:spcPts val="0"/>
              </a:spcBef>
              <a:buFont typeface="Arial" panose="020B0604020202020204" pitchFamily="34" charset="0"/>
              <a:buChar char="•"/>
              <a:defRPr/>
            </a:pPr>
            <a:r>
              <a:rPr lang="pl-PL" sz="2000" b="1" dirty="0"/>
              <a:t>Kolektor  słoneczny – 10 lat </a:t>
            </a:r>
          </a:p>
          <a:p>
            <a:pPr algn="just">
              <a:lnSpc>
                <a:spcPct val="150000"/>
              </a:lnSpc>
              <a:spcBef>
                <a:spcPts val="0"/>
              </a:spcBef>
              <a:buFont typeface="Arial" panose="020B0604020202020204" pitchFamily="34" charset="0"/>
              <a:buChar char="•"/>
              <a:defRPr/>
            </a:pPr>
            <a:r>
              <a:rPr lang="pl-PL" sz="2000" b="1" dirty="0"/>
              <a:t>Zasobnik solarny – 12 lat </a:t>
            </a:r>
          </a:p>
          <a:p>
            <a:pPr algn="just">
              <a:lnSpc>
                <a:spcPct val="150000"/>
              </a:lnSpc>
              <a:spcBef>
                <a:spcPts val="0"/>
              </a:spcBef>
              <a:buFont typeface="Arial" panose="020B0604020202020204" pitchFamily="34" charset="0"/>
              <a:buChar char="•"/>
              <a:defRPr/>
            </a:pPr>
            <a:r>
              <a:rPr lang="pl-PL" sz="2000" b="1" dirty="0"/>
              <a:t>Praca monterska – 5 lat </a:t>
            </a:r>
          </a:p>
          <a:p>
            <a:pPr algn="just">
              <a:lnSpc>
                <a:spcPct val="150000"/>
              </a:lnSpc>
              <a:spcBef>
                <a:spcPts val="0"/>
              </a:spcBef>
              <a:buFont typeface="Arial" panose="020B0604020202020204" pitchFamily="34" charset="0"/>
              <a:buChar char="•"/>
              <a:defRPr/>
            </a:pPr>
            <a:r>
              <a:rPr lang="pl-PL" sz="2000" b="1" dirty="0"/>
              <a:t>Pozostałe materiały – 5 lat </a:t>
            </a:r>
          </a:p>
          <a:p>
            <a:pPr marL="0" indent="0" algn="just">
              <a:buNone/>
            </a:pPr>
            <a:endParaRPr lang="pl-PL" dirty="0" smtClean="0"/>
          </a:p>
        </p:txBody>
      </p:sp>
      <p:pic>
        <p:nvPicPr>
          <p:cNvPr id="6" name="Picture 2" descr="Znalezione obrazy dla zapytania gwarancj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406" y="3193961"/>
            <a:ext cx="5044607" cy="294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096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4953" y="973668"/>
            <a:ext cx="9064314" cy="706964"/>
          </a:xfrm>
        </p:spPr>
        <p:txBody>
          <a:bodyPr/>
          <a:lstStyle/>
          <a:p>
            <a:r>
              <a:rPr lang="pl-PL" altLang="pl-PL" b="1" dirty="0" smtClean="0">
                <a:solidFill>
                  <a:schemeClr val="bg1"/>
                </a:solidFill>
              </a:rPr>
              <a:t>Miejsce montażu instalacji solarnej i PV</a:t>
            </a:r>
            <a:endParaRPr lang="pl-PL" altLang="pl-PL" dirty="0"/>
          </a:p>
        </p:txBody>
      </p:sp>
      <p:sp>
        <p:nvSpPr>
          <p:cNvPr id="8" name="Symbol zastępczy zawartości 2"/>
          <p:cNvSpPr txBox="1">
            <a:spLocks/>
          </p:cNvSpPr>
          <p:nvPr/>
        </p:nvSpPr>
        <p:spPr>
          <a:xfrm>
            <a:off x="6133368" y="2649593"/>
            <a:ext cx="4373766" cy="39300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defRPr/>
            </a:pPr>
            <a:r>
              <a:rPr lang="pl-PL" dirty="0" smtClean="0"/>
              <a:t>Instalacja solarna oraz fotowoltaiczna może zostać posadowiona na:</a:t>
            </a:r>
          </a:p>
          <a:p>
            <a:pPr algn="just">
              <a:lnSpc>
                <a:spcPct val="200000"/>
              </a:lnSpc>
              <a:spcBef>
                <a:spcPts val="0"/>
              </a:spcBef>
              <a:defRPr/>
            </a:pPr>
            <a:r>
              <a:rPr lang="pl-PL" dirty="0" smtClean="0"/>
              <a:t>Dachu, Vat 8% / 23%</a:t>
            </a:r>
          </a:p>
          <a:p>
            <a:pPr algn="just">
              <a:lnSpc>
                <a:spcPct val="150000"/>
              </a:lnSpc>
              <a:spcBef>
                <a:spcPts val="0"/>
              </a:spcBef>
              <a:defRPr/>
            </a:pPr>
            <a:r>
              <a:rPr lang="pl-PL" dirty="0" smtClean="0"/>
              <a:t>Elewacji, Vat 8%  / 23%</a:t>
            </a:r>
          </a:p>
          <a:p>
            <a:pPr algn="just">
              <a:lnSpc>
                <a:spcPct val="150000"/>
              </a:lnSpc>
              <a:spcBef>
                <a:spcPts val="0"/>
              </a:spcBef>
              <a:defRPr/>
            </a:pPr>
            <a:r>
              <a:rPr lang="pl-PL" dirty="0" smtClean="0"/>
              <a:t>Gruncie, Vat 23%</a:t>
            </a:r>
          </a:p>
          <a:p>
            <a:pPr marL="0" indent="0" algn="just">
              <a:buNone/>
            </a:pPr>
            <a:endParaRPr lang="pl-PL" dirty="0" smtClean="0"/>
          </a:p>
        </p:txBody>
      </p:sp>
      <p:pic>
        <p:nvPicPr>
          <p:cNvPr id="3074" name="Picture 2" descr="http://cdn28.cyfrowymurator.smcloud.net/t/t/m-101643_337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2733145"/>
            <a:ext cx="4762500" cy="313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670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smtClean="0">
                <a:solidFill>
                  <a:schemeClr val="bg1"/>
                </a:solidFill>
              </a:rPr>
              <a:t>Wymagania dot. instalacji kotła</a:t>
            </a:r>
            <a:endParaRPr lang="pl-PL" altLang="pl-PL" dirty="0"/>
          </a:p>
        </p:txBody>
      </p:sp>
      <p:sp>
        <p:nvSpPr>
          <p:cNvPr id="8" name="Symbol zastępczy zawartości 2"/>
          <p:cNvSpPr txBox="1">
            <a:spLocks/>
          </p:cNvSpPr>
          <p:nvPr/>
        </p:nvSpPr>
        <p:spPr>
          <a:xfrm>
            <a:off x="1070286" y="2627794"/>
            <a:ext cx="6168715" cy="393001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defRPr/>
            </a:pPr>
            <a:r>
              <a:rPr lang="pl-PL" dirty="0" smtClean="0"/>
              <a:t>Do projektu zostaną zakwalifikowane obiekty, które </a:t>
            </a:r>
            <a:r>
              <a:rPr lang="pl-PL" b="1" dirty="0" smtClean="0"/>
              <a:t>posiadają dokument</a:t>
            </a:r>
            <a:r>
              <a:rPr lang="pl-PL" dirty="0" smtClean="0"/>
              <a:t> opracowany przez uprawnioną osobę, </a:t>
            </a:r>
            <a:r>
              <a:rPr lang="pl-PL" b="1" dirty="0" smtClean="0"/>
              <a:t>z którego wynika zapotrzebowanie budynku </a:t>
            </a:r>
            <a:br>
              <a:rPr lang="pl-PL" b="1" dirty="0" smtClean="0"/>
            </a:br>
            <a:r>
              <a:rPr lang="pl-PL" b="1" dirty="0" smtClean="0"/>
              <a:t>w ciepło.</a:t>
            </a:r>
          </a:p>
          <a:p>
            <a:pPr marL="0" indent="0" algn="just">
              <a:spcBef>
                <a:spcPts val="0"/>
              </a:spcBef>
              <a:buNone/>
              <a:defRPr/>
            </a:pPr>
            <a:endParaRPr lang="pl-PL" dirty="0"/>
          </a:p>
          <a:p>
            <a:pPr marL="0" indent="0" algn="just">
              <a:spcBef>
                <a:spcPts val="0"/>
              </a:spcBef>
              <a:buNone/>
              <a:defRPr/>
            </a:pPr>
            <a:r>
              <a:rPr lang="pl-PL" dirty="0"/>
              <a:t>Dedykowane budynki dla kotła na pellet </a:t>
            </a:r>
            <a:endParaRPr lang="pl-PL" dirty="0" smtClean="0"/>
          </a:p>
          <a:p>
            <a:pPr marL="0" indent="0" algn="just">
              <a:spcBef>
                <a:spcPts val="0"/>
              </a:spcBef>
              <a:buNone/>
              <a:defRPr/>
            </a:pPr>
            <a:endParaRPr lang="pl-PL" sz="1000" dirty="0" smtClean="0"/>
          </a:p>
          <a:p>
            <a:pPr algn="just">
              <a:spcBef>
                <a:spcPts val="0"/>
              </a:spcBef>
              <a:defRPr/>
            </a:pPr>
            <a:r>
              <a:rPr lang="pl-PL" dirty="0" smtClean="0"/>
              <a:t>Budynek </a:t>
            </a:r>
            <a:r>
              <a:rPr lang="pl-PL" dirty="0"/>
              <a:t>ocieplony,</a:t>
            </a:r>
          </a:p>
          <a:p>
            <a:pPr algn="just">
              <a:spcBef>
                <a:spcPts val="0"/>
              </a:spcBef>
              <a:defRPr/>
            </a:pPr>
            <a:r>
              <a:rPr lang="pl-PL" dirty="0"/>
              <a:t>Budynek z izolacją</a:t>
            </a:r>
          </a:p>
          <a:p>
            <a:pPr marL="0" indent="0" algn="just">
              <a:spcBef>
                <a:spcPts val="0"/>
              </a:spcBef>
              <a:buNone/>
              <a:defRPr/>
            </a:pPr>
            <a:endParaRPr lang="pl-PL" dirty="0"/>
          </a:p>
        </p:txBody>
      </p:sp>
      <p:pic>
        <p:nvPicPr>
          <p:cNvPr id="3074" name="Picture 2" descr="http://regiodom.pl/portal/sites/regiodom/files/images/regiodompl/2/ocieplanie-dom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987" y="2627794"/>
            <a:ext cx="3697875" cy="369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710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Kocioł na biopaliwo (</a:t>
            </a:r>
            <a:r>
              <a:rPr lang="pl-PL" b="1" dirty="0" err="1" smtClean="0"/>
              <a:t>pellet</a:t>
            </a:r>
            <a:r>
              <a:rPr lang="pl-PL" b="1" dirty="0" smtClean="0"/>
              <a:t>)</a:t>
            </a:r>
            <a:endParaRPr lang="pl-PL" b="1" dirty="0"/>
          </a:p>
        </p:txBody>
      </p:sp>
      <p:sp>
        <p:nvSpPr>
          <p:cNvPr id="3" name="Symbol zastępczy zawartości 2"/>
          <p:cNvSpPr>
            <a:spLocks noGrp="1"/>
          </p:cNvSpPr>
          <p:nvPr>
            <p:ph idx="1"/>
          </p:nvPr>
        </p:nvSpPr>
        <p:spPr>
          <a:xfrm>
            <a:off x="1154956" y="2416886"/>
            <a:ext cx="6883575" cy="3416300"/>
          </a:xfrm>
        </p:spPr>
        <p:txBody>
          <a:bodyPr>
            <a:noAutofit/>
          </a:bodyPr>
          <a:lstStyle/>
          <a:p>
            <a:pPr marL="0" indent="0" algn="just">
              <a:lnSpc>
                <a:spcPct val="100000"/>
              </a:lnSpc>
              <a:buNone/>
            </a:pPr>
            <a:r>
              <a:rPr lang="pl-PL" b="1" dirty="0"/>
              <a:t>Kocioł na pellet </a:t>
            </a:r>
            <a:r>
              <a:rPr lang="pl-PL" dirty="0"/>
              <a:t>poprzez spalanie </a:t>
            </a:r>
            <a:r>
              <a:rPr lang="pl-PL" dirty="0" err="1"/>
              <a:t>pelletu</a:t>
            </a:r>
            <a:r>
              <a:rPr lang="pl-PL" dirty="0"/>
              <a:t> wytwarza gorącą wodę </a:t>
            </a:r>
            <a:r>
              <a:rPr lang="pl-PL" b="1" dirty="0"/>
              <a:t>zasilająca grzejniki</a:t>
            </a:r>
            <a:r>
              <a:rPr lang="pl-PL" dirty="0"/>
              <a:t> i/lub panele grzewcze ogrzewania podłogowego w całym domu. Posiada </a:t>
            </a:r>
            <a:r>
              <a:rPr lang="pl-PL" dirty="0" smtClean="0"/>
              <a:t>automatyczny podajnik </a:t>
            </a:r>
            <a:r>
              <a:rPr lang="pl-PL" dirty="0"/>
              <a:t>paliwa. W zależności od aktualnego zapotrzebowania na ciepło, sam się rozpala i gaśnie. </a:t>
            </a:r>
          </a:p>
          <a:p>
            <a:pPr marL="0" indent="0" algn="just">
              <a:lnSpc>
                <a:spcPct val="100000"/>
              </a:lnSpc>
              <a:buNone/>
            </a:pPr>
            <a:r>
              <a:rPr lang="pl-PL" dirty="0"/>
              <a:t>Pellet jest wydajnym, ekologicznym i odnawialnym paliwem </a:t>
            </a:r>
            <a:r>
              <a:rPr lang="pl-PL" dirty="0" smtClean="0"/>
              <a:t>w </a:t>
            </a:r>
            <a:r>
              <a:rPr lang="pl-PL" dirty="0"/>
              <a:t>postaci granulatu z trocin drzewnych, powszechnie używanym w Europie. Charakteryzuje je wysoka wartość energetyczna (19 500 </a:t>
            </a:r>
            <a:r>
              <a:rPr lang="pl-PL" dirty="0" err="1"/>
              <a:t>kJ</a:t>
            </a:r>
            <a:r>
              <a:rPr lang="pl-PL" dirty="0"/>
              <a:t>/kg), oraz niska zawartość popiołu – z tony tego materiału wyodrębnia się 30 razy mniej popiołu, niż z węgla (tylko 5 kg). Popiół drzewny nie zawiera substancji toksycznych i może posłużyć jako ekologiczny nawóz do ogrodu.</a:t>
            </a:r>
          </a:p>
          <a:p>
            <a:pPr marL="0" indent="0" algn="just">
              <a:buNone/>
            </a:pPr>
            <a:endParaRPr lang="pl-PL" dirty="0" smtClean="0"/>
          </a:p>
        </p:txBody>
      </p:sp>
      <p:pic>
        <p:nvPicPr>
          <p:cNvPr id="3074" name="Picture 2" descr="http://www.salonkominkow.pl/image/podstrony/pellet/schemat-piecyka-pellet-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661" y="2416886"/>
            <a:ext cx="3012288" cy="378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568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Kocioł na biopaliwo (</a:t>
            </a:r>
            <a:r>
              <a:rPr lang="pl-PL" b="1" dirty="0" err="1" smtClean="0"/>
              <a:t>pellet</a:t>
            </a:r>
            <a:r>
              <a:rPr lang="pl-PL" b="1" dirty="0" smtClean="0"/>
              <a:t>)</a:t>
            </a:r>
            <a:endParaRPr lang="pl-PL" b="1" dirty="0"/>
          </a:p>
        </p:txBody>
      </p:sp>
      <p:sp>
        <p:nvSpPr>
          <p:cNvPr id="3" name="Symbol zastępczy zawartości 2"/>
          <p:cNvSpPr>
            <a:spLocks noGrp="1"/>
          </p:cNvSpPr>
          <p:nvPr>
            <p:ph idx="1"/>
          </p:nvPr>
        </p:nvSpPr>
        <p:spPr>
          <a:xfrm>
            <a:off x="1154955" y="2603500"/>
            <a:ext cx="10770882" cy="3526844"/>
          </a:xfrm>
        </p:spPr>
        <p:txBody>
          <a:bodyPr>
            <a:normAutofit/>
          </a:bodyPr>
          <a:lstStyle/>
          <a:p>
            <a:pPr algn="just"/>
            <a:r>
              <a:rPr lang="pl-PL" dirty="0" smtClean="0"/>
              <a:t>Minimalna </a:t>
            </a:r>
            <a:r>
              <a:rPr lang="pl-PL" dirty="0"/>
              <a:t>sprawność kotła </a:t>
            </a:r>
            <a:r>
              <a:rPr lang="pl-PL" dirty="0" smtClean="0"/>
              <a:t>– kocioł </a:t>
            </a:r>
            <a:r>
              <a:rPr lang="pl-PL" dirty="0"/>
              <a:t>spełniający wymagania </a:t>
            </a:r>
            <a:r>
              <a:rPr lang="pl-PL" b="1" dirty="0" smtClean="0"/>
              <a:t>klasy 5</a:t>
            </a:r>
            <a:r>
              <a:rPr lang="pl-PL" dirty="0" smtClean="0"/>
              <a:t> określone </a:t>
            </a:r>
            <a:r>
              <a:rPr lang="pl-PL" dirty="0"/>
              <a:t>w normie PN-EN 303-5 lub odpowiednie </a:t>
            </a:r>
            <a:r>
              <a:rPr lang="pl-PL" dirty="0" smtClean="0"/>
              <a:t/>
            </a:r>
            <a:br>
              <a:rPr lang="pl-PL" dirty="0" smtClean="0"/>
            </a:br>
            <a:r>
              <a:rPr lang="pl-PL" dirty="0" smtClean="0"/>
              <a:t>w równoważnej</a:t>
            </a:r>
            <a:endParaRPr lang="pl-PL" sz="500" dirty="0" smtClean="0"/>
          </a:p>
          <a:p>
            <a:pPr algn="just"/>
            <a:r>
              <a:rPr lang="pl-PL" b="1" dirty="0"/>
              <a:t>Zalety </a:t>
            </a:r>
            <a:r>
              <a:rPr lang="pl-PL" b="1" dirty="0" err="1" smtClean="0"/>
              <a:t>pelletu</a:t>
            </a:r>
            <a:r>
              <a:rPr lang="pl-PL" b="1" dirty="0" smtClean="0"/>
              <a:t>:</a:t>
            </a:r>
          </a:p>
          <a:p>
            <a:pPr algn="just"/>
            <a:endParaRPr lang="pl-PL" sz="100" b="1" dirty="0" smtClean="0"/>
          </a:p>
          <a:p>
            <a:pPr algn="just">
              <a:lnSpc>
                <a:spcPct val="110000"/>
              </a:lnSpc>
              <a:spcBef>
                <a:spcPts val="0"/>
              </a:spcBef>
              <a:buFont typeface="Wingdings" panose="05000000000000000000" pitchFamily="2" charset="2"/>
              <a:buChar char="ü"/>
              <a:defRPr/>
            </a:pPr>
            <a:r>
              <a:rPr lang="pl-PL" dirty="0" smtClean="0"/>
              <a:t>Niski </a:t>
            </a:r>
            <a:r>
              <a:rPr lang="pl-PL" dirty="0"/>
              <a:t>koszt ogrzewania</a:t>
            </a:r>
          </a:p>
          <a:p>
            <a:pPr algn="just">
              <a:lnSpc>
                <a:spcPct val="110000"/>
              </a:lnSpc>
              <a:spcBef>
                <a:spcPts val="0"/>
              </a:spcBef>
              <a:buFont typeface="Wingdings" panose="05000000000000000000" pitchFamily="2" charset="2"/>
              <a:buChar char="ü"/>
              <a:defRPr/>
            </a:pPr>
            <a:r>
              <a:rPr lang="pl-PL" dirty="0"/>
              <a:t>Emisja CO</a:t>
            </a:r>
            <a:r>
              <a:rPr lang="pl-PL" baseline="-25000" dirty="0"/>
              <a:t>2</a:t>
            </a:r>
            <a:r>
              <a:rPr lang="pl-PL" dirty="0"/>
              <a:t> = 0%</a:t>
            </a:r>
          </a:p>
          <a:p>
            <a:pPr algn="just">
              <a:lnSpc>
                <a:spcPct val="110000"/>
              </a:lnSpc>
              <a:spcBef>
                <a:spcPts val="0"/>
              </a:spcBef>
              <a:buFont typeface="Wingdings" panose="05000000000000000000" pitchFamily="2" charset="2"/>
              <a:buChar char="ü"/>
              <a:defRPr/>
            </a:pPr>
            <a:r>
              <a:rPr lang="pl-PL" dirty="0"/>
              <a:t>Znikoma ilość popiołu (5 kg z 1 tony)</a:t>
            </a:r>
          </a:p>
          <a:p>
            <a:pPr algn="just">
              <a:lnSpc>
                <a:spcPct val="110000"/>
              </a:lnSpc>
              <a:spcBef>
                <a:spcPts val="0"/>
              </a:spcBef>
              <a:buFont typeface="Wingdings" panose="05000000000000000000" pitchFamily="2" charset="2"/>
              <a:buChar char="ü"/>
              <a:defRPr/>
            </a:pPr>
            <a:r>
              <a:rPr lang="pl-PL" dirty="0"/>
              <a:t>Popiół jako nawóz na trawnik</a:t>
            </a:r>
          </a:p>
          <a:p>
            <a:pPr algn="just">
              <a:lnSpc>
                <a:spcPct val="110000"/>
              </a:lnSpc>
              <a:spcBef>
                <a:spcPts val="0"/>
              </a:spcBef>
              <a:buFont typeface="Wingdings" panose="05000000000000000000" pitchFamily="2" charset="2"/>
              <a:buChar char="ü"/>
              <a:defRPr/>
            </a:pPr>
            <a:r>
              <a:rPr lang="pl-PL" dirty="0"/>
              <a:t>Wygoda użytkowania i bezobsługowość kotłów</a:t>
            </a:r>
          </a:p>
          <a:p>
            <a:pPr algn="just">
              <a:buFont typeface="Wingdings 3" panose="05040102010807070707" pitchFamily="18" charset="2"/>
              <a:buChar char=""/>
            </a:pPr>
            <a:r>
              <a:rPr lang="pl-PL" sz="2600" b="1" dirty="0" smtClean="0">
                <a:solidFill>
                  <a:srgbClr val="FF0000"/>
                </a:solidFill>
              </a:rPr>
              <a:t>Ważne – Zapotrzebowanie w ciepło budynku ( 150 zł netto ) </a:t>
            </a:r>
          </a:p>
        </p:txBody>
      </p:sp>
      <p:pic>
        <p:nvPicPr>
          <p:cNvPr id="13314" name="Picture 2" descr="http://siteselection.com/issues/2013/jul/images/WoodPellets_Sil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423" y="3763299"/>
            <a:ext cx="3810000"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5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Kocioł na biopaliwo (</a:t>
            </a:r>
            <a:r>
              <a:rPr lang="pl-PL" b="1" dirty="0" err="1" smtClean="0"/>
              <a:t>pellet</a:t>
            </a:r>
            <a:r>
              <a:rPr lang="pl-PL" b="1" dirty="0" smtClean="0"/>
              <a:t>)</a:t>
            </a:r>
            <a:endParaRPr lang="pl-PL" b="1" dirty="0"/>
          </a:p>
        </p:txBody>
      </p:sp>
      <p:pic>
        <p:nvPicPr>
          <p:cNvPr id="6" name="Picture 2" descr="http://www.clamper.com.br/blog/wp-content/uploads/2013/05/Etiqueta-de-energia02-Clamper-Cp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8368" y="4194022"/>
            <a:ext cx="2923823" cy="21928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2"/>
          <p:cNvGraphicFramePr>
            <a:graphicFrameLocks noGrp="1"/>
          </p:cNvGraphicFramePr>
          <p:nvPr>
            <p:extLst>
              <p:ext uri="{D42A27DB-BD31-4B8C-83A1-F6EECF244321}">
                <p14:modId xmlns:p14="http://schemas.microsoft.com/office/powerpoint/2010/main" val="1955466138"/>
              </p:ext>
            </p:extLst>
          </p:nvPr>
        </p:nvGraphicFramePr>
        <p:xfrm>
          <a:off x="675463" y="2962248"/>
          <a:ext cx="8827766" cy="1133802"/>
        </p:xfrm>
        <a:graphic>
          <a:graphicData uri="http://schemas.openxmlformats.org/drawingml/2006/table">
            <a:tbl>
              <a:tblPr firstRow="1" bandRow="1">
                <a:tableStyleId>{5C22544A-7EE6-4342-B048-85BDC9FD1C3A}</a:tableStyleId>
              </a:tblPr>
              <a:tblGrid>
                <a:gridCol w="4974222"/>
                <a:gridCol w="3853544"/>
              </a:tblGrid>
              <a:tr h="385651">
                <a:tc>
                  <a:txBody>
                    <a:bodyPr/>
                    <a:lstStyle/>
                    <a:p>
                      <a:r>
                        <a:rPr lang="pl-PL" sz="1800" dirty="0" smtClean="0"/>
                        <a:t>Koszt kompletnej instalacji kotła na pellet</a:t>
                      </a:r>
                      <a:endParaRPr lang="pl-PL" sz="1800" dirty="0"/>
                    </a:p>
                  </a:txBody>
                  <a:tcPr marL="91430" marR="91430" marT="45673" marB="45673"/>
                </a:tc>
                <a:tc>
                  <a:txBody>
                    <a:bodyPr/>
                    <a:lstStyle/>
                    <a:p>
                      <a:r>
                        <a:rPr lang="pl-PL" sz="1800" dirty="0" smtClean="0"/>
                        <a:t>15 000,00 – 24 000,00 zł netto</a:t>
                      </a:r>
                      <a:endParaRPr lang="pl-PL" sz="1800" dirty="0"/>
                    </a:p>
                  </a:txBody>
                  <a:tcPr marL="91430" marR="91430" marT="45673" marB="45673"/>
                </a:tc>
              </a:tr>
              <a:tr h="379083">
                <a:tc>
                  <a:txBody>
                    <a:bodyPr/>
                    <a:lstStyle/>
                    <a:p>
                      <a:r>
                        <a:rPr lang="pl-PL" sz="1800" b="0" dirty="0" smtClean="0">
                          <a:solidFill>
                            <a:schemeClr val="tx1">
                              <a:lumMod val="75000"/>
                              <a:lumOff val="25000"/>
                            </a:schemeClr>
                          </a:solidFill>
                        </a:rPr>
                        <a:t>Dotacja w wysokości 85%</a:t>
                      </a:r>
                      <a:endParaRPr lang="pl-PL" sz="1800" b="0" dirty="0">
                        <a:solidFill>
                          <a:schemeClr val="tx1">
                            <a:lumMod val="75000"/>
                            <a:lumOff val="25000"/>
                          </a:schemeClr>
                        </a:solidFill>
                      </a:endParaRPr>
                    </a:p>
                  </a:txBody>
                  <a:tcPr marL="91430" marR="91430" marT="45673" marB="45673"/>
                </a:tc>
                <a:tc>
                  <a:txBody>
                    <a:bodyPr/>
                    <a:lstStyle/>
                    <a:p>
                      <a:r>
                        <a:rPr lang="pl-PL" sz="1800" b="0" dirty="0" smtClean="0">
                          <a:solidFill>
                            <a:schemeClr val="tx1">
                              <a:lumMod val="75000"/>
                              <a:lumOff val="25000"/>
                            </a:schemeClr>
                          </a:solidFill>
                        </a:rPr>
                        <a:t>12 750,00 – 20</a:t>
                      </a:r>
                      <a:r>
                        <a:rPr lang="pl-PL" sz="1800" b="0" baseline="0" dirty="0" smtClean="0">
                          <a:solidFill>
                            <a:schemeClr val="tx1">
                              <a:lumMod val="75000"/>
                              <a:lumOff val="25000"/>
                            </a:schemeClr>
                          </a:solidFill>
                        </a:rPr>
                        <a:t> 400,00 </a:t>
                      </a:r>
                      <a:r>
                        <a:rPr lang="pl-PL" sz="1800" b="0" dirty="0" smtClean="0">
                          <a:solidFill>
                            <a:schemeClr val="tx1">
                              <a:lumMod val="75000"/>
                              <a:lumOff val="25000"/>
                            </a:schemeClr>
                          </a:solidFill>
                        </a:rPr>
                        <a:t>zł netto</a:t>
                      </a:r>
                      <a:endParaRPr lang="pl-PL" sz="1800" b="0" dirty="0">
                        <a:solidFill>
                          <a:schemeClr val="tx1">
                            <a:lumMod val="75000"/>
                            <a:lumOff val="25000"/>
                          </a:schemeClr>
                        </a:solidFill>
                      </a:endParaRPr>
                    </a:p>
                  </a:txBody>
                  <a:tcPr marL="91430" marR="91430" marT="45673" marB="45673"/>
                </a:tc>
              </a:tr>
              <a:tr h="369068">
                <a:tc>
                  <a:txBody>
                    <a:bodyPr/>
                    <a:lstStyle/>
                    <a:p>
                      <a:r>
                        <a:rPr lang="pl-PL" sz="1800" b="1" dirty="0" smtClean="0">
                          <a:solidFill>
                            <a:schemeClr val="tx1">
                              <a:lumMod val="75000"/>
                              <a:lumOff val="25000"/>
                            </a:schemeClr>
                          </a:solidFill>
                        </a:rPr>
                        <a:t>Koszt inwestycji z</a:t>
                      </a:r>
                      <a:r>
                        <a:rPr lang="pl-PL" sz="1800" b="1" baseline="0" dirty="0" smtClean="0">
                          <a:solidFill>
                            <a:schemeClr val="tx1">
                              <a:lumMod val="75000"/>
                              <a:lumOff val="25000"/>
                            </a:schemeClr>
                          </a:solidFill>
                        </a:rPr>
                        <a:t> dotacją (15% + VAT)</a:t>
                      </a:r>
                      <a:endParaRPr lang="pl-PL" sz="1800" dirty="0">
                        <a:solidFill>
                          <a:schemeClr val="tx1">
                            <a:lumMod val="75000"/>
                            <a:lumOff val="25000"/>
                          </a:schemeClr>
                        </a:solidFill>
                      </a:endParaRPr>
                    </a:p>
                  </a:txBody>
                  <a:tcPr marL="91430" marR="91430" marT="45673" marB="45673"/>
                </a:tc>
                <a:tc>
                  <a:txBody>
                    <a:bodyPr/>
                    <a:lstStyle/>
                    <a:p>
                      <a:r>
                        <a:rPr lang="pl-PL" sz="1800" b="1" baseline="0" dirty="0" smtClean="0">
                          <a:solidFill>
                            <a:schemeClr val="tx1">
                              <a:lumMod val="75000"/>
                              <a:lumOff val="25000"/>
                            </a:schemeClr>
                          </a:solidFill>
                        </a:rPr>
                        <a:t>  3 450,00 –  5 520 ,00 zł + VAT 8%</a:t>
                      </a:r>
                      <a:endParaRPr lang="pl-PL" sz="1800" dirty="0">
                        <a:solidFill>
                          <a:schemeClr val="tx1">
                            <a:lumMod val="75000"/>
                            <a:lumOff val="25000"/>
                          </a:schemeClr>
                        </a:solidFill>
                      </a:endParaRPr>
                    </a:p>
                  </a:txBody>
                  <a:tcPr marL="91430" marR="91430" marT="45673" marB="45673"/>
                </a:tc>
              </a:tr>
            </a:tbl>
          </a:graphicData>
        </a:graphic>
      </p:graphicFrame>
    </p:spTree>
    <p:extLst>
      <p:ext uri="{BB962C8B-B14F-4D97-AF65-F5344CB8AC3E}">
        <p14:creationId xmlns:p14="http://schemas.microsoft.com/office/powerpoint/2010/main" val="22770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solidFill>
                  <a:schemeClr val="bg1"/>
                </a:solidFill>
              </a:rPr>
              <a:t>Termin naboru wniosków</a:t>
            </a:r>
            <a:endParaRPr lang="pl-PL" altLang="pl-PL" dirty="0">
              <a:solidFill>
                <a:schemeClr val="bg1"/>
              </a:solidFill>
            </a:endParaRPr>
          </a:p>
        </p:txBody>
      </p:sp>
      <p:sp>
        <p:nvSpPr>
          <p:cNvPr id="8" name="Symbol zastępczy zawartości 2"/>
          <p:cNvSpPr txBox="1">
            <a:spLocks/>
          </p:cNvSpPr>
          <p:nvPr/>
        </p:nvSpPr>
        <p:spPr>
          <a:xfrm>
            <a:off x="654782" y="2189408"/>
            <a:ext cx="10537512" cy="4636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lnSpc>
                <a:spcPct val="100000"/>
              </a:lnSpc>
              <a:buNone/>
            </a:pPr>
            <a:r>
              <a:rPr lang="pl-PL" b="1" dirty="0" smtClean="0"/>
              <a:t>Okres trwania </a:t>
            </a:r>
            <a:r>
              <a:rPr lang="pl-PL" b="1" dirty="0"/>
              <a:t>naboru wniosków dla mieszkańców:</a:t>
            </a:r>
            <a:endParaRPr lang="pl-PL" b="1" dirty="0" smtClean="0"/>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4526"/>
            <a:ext cx="1961947" cy="1475384"/>
          </a:xfrm>
          <a:prstGeom prst="rect">
            <a:avLst/>
          </a:prstGeom>
        </p:spPr>
      </p:pic>
      <p:sp>
        <p:nvSpPr>
          <p:cNvPr id="6" name="Symbol zastępczy zawartości 2"/>
          <p:cNvSpPr txBox="1">
            <a:spLocks/>
          </p:cNvSpPr>
          <p:nvPr/>
        </p:nvSpPr>
        <p:spPr>
          <a:xfrm>
            <a:off x="654782" y="2537138"/>
            <a:ext cx="10537512" cy="49062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None/>
            </a:pPr>
            <a:r>
              <a:rPr lang="pl-PL" sz="5400" b="1" dirty="0" smtClean="0">
                <a:solidFill>
                  <a:schemeClr val="tx2"/>
                </a:solidFill>
              </a:rPr>
              <a:t>11.07 do 24 lipca 2017 </a:t>
            </a:r>
            <a:r>
              <a:rPr lang="pl-PL" sz="5400" b="1" dirty="0">
                <a:solidFill>
                  <a:schemeClr val="tx2"/>
                </a:solidFill>
              </a:rPr>
              <a:t>r</a:t>
            </a:r>
            <a:r>
              <a:rPr lang="pl-PL" sz="5400" b="1" dirty="0" smtClean="0">
                <a:solidFill>
                  <a:schemeClr val="tx2"/>
                </a:solidFill>
              </a:rPr>
              <a:t>.</a:t>
            </a:r>
          </a:p>
          <a:p>
            <a:pPr marL="0" indent="0" algn="ctr">
              <a:buNone/>
            </a:pPr>
            <a:r>
              <a:rPr lang="pl-PL" sz="2800" i="1" dirty="0" smtClean="0">
                <a:solidFill>
                  <a:schemeClr val="tx2"/>
                </a:solidFill>
              </a:rPr>
              <a:t>Wizje lokalne, projekty techniczne , dokumenty aplikacyjne – przetarg , wykonanie , rozlicznie , </a:t>
            </a:r>
            <a:r>
              <a:rPr lang="pl-PL" sz="2800" b="1" i="1" dirty="0" smtClean="0">
                <a:solidFill>
                  <a:schemeClr val="tx2"/>
                </a:solidFill>
              </a:rPr>
              <a:t>okres trwałości projektu </a:t>
            </a:r>
            <a:r>
              <a:rPr lang="pl-PL" sz="2800" i="1" dirty="0" smtClean="0">
                <a:solidFill>
                  <a:schemeClr val="tx2"/>
                </a:solidFill>
              </a:rPr>
              <a:t>: </a:t>
            </a:r>
            <a:endParaRPr lang="pl-PL" sz="2800" i="1" dirty="0">
              <a:solidFill>
                <a:schemeClr val="tx2"/>
              </a:solidFill>
            </a:endParaRPr>
          </a:p>
          <a:p>
            <a:pPr marL="0" indent="0" algn="ctr">
              <a:buNone/>
            </a:pPr>
            <a:r>
              <a:rPr lang="pl-PL" sz="4000" b="1" dirty="0">
                <a:solidFill>
                  <a:srgbClr val="FF0000"/>
                </a:solidFill>
              </a:rPr>
              <a:t>Koszty po stronie mieszkańców </a:t>
            </a:r>
            <a:endParaRPr lang="pl-PL" sz="4000" b="1" dirty="0" smtClean="0">
              <a:solidFill>
                <a:srgbClr val="FF0000"/>
              </a:solidFill>
            </a:endParaRPr>
          </a:p>
          <a:p>
            <a:pPr marL="0" indent="0" algn="ctr">
              <a:buNone/>
            </a:pPr>
            <a:r>
              <a:rPr lang="pl-PL" sz="4000" b="1" dirty="0" smtClean="0">
                <a:solidFill>
                  <a:srgbClr val="FF0000"/>
                </a:solidFill>
              </a:rPr>
              <a:t>159,90 </a:t>
            </a:r>
            <a:r>
              <a:rPr lang="pl-PL" sz="4000" b="1" dirty="0" smtClean="0">
                <a:solidFill>
                  <a:srgbClr val="FF0000"/>
                </a:solidFill>
              </a:rPr>
              <a:t>(brutto) </a:t>
            </a:r>
          </a:p>
          <a:p>
            <a:pPr marL="0" indent="0" algn="ctr">
              <a:buNone/>
            </a:pPr>
            <a:endParaRPr lang="pl-PL" sz="5400" b="1" dirty="0">
              <a:solidFill>
                <a:schemeClr val="tx2"/>
              </a:solidFill>
            </a:endParaRPr>
          </a:p>
        </p:txBody>
      </p:sp>
    </p:spTree>
    <p:extLst>
      <p:ext uri="{BB962C8B-B14F-4D97-AF65-F5344CB8AC3E}">
        <p14:creationId xmlns:p14="http://schemas.microsoft.com/office/powerpoint/2010/main" val="30851892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0507" y="3031066"/>
            <a:ext cx="6168634" cy="2778125"/>
          </a:xfrm>
        </p:spPr>
      </p:pic>
      <p:sp>
        <p:nvSpPr>
          <p:cNvPr id="4" name="Tytuł 1"/>
          <p:cNvSpPr txBox="1">
            <a:spLocks/>
          </p:cNvSpPr>
          <p:nvPr/>
        </p:nvSpPr>
        <p:spPr bwMode="gray">
          <a:xfrm>
            <a:off x="1224117" y="914401"/>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b="1" dirty="0" smtClean="0">
                <a:solidFill>
                  <a:schemeClr val="bg1"/>
                </a:solidFill>
              </a:rPr>
              <a:t>Pytania i odpowiedzi</a:t>
            </a:r>
            <a:endParaRPr lang="pl-PL" altLang="pl-PL" dirty="0">
              <a:solidFill>
                <a:schemeClr val="bg1"/>
              </a:solidFill>
            </a:endParaRPr>
          </a:p>
        </p:txBody>
      </p:sp>
    </p:spTree>
    <p:extLst>
      <p:ext uri="{BB962C8B-B14F-4D97-AF65-F5344CB8AC3E}">
        <p14:creationId xmlns:p14="http://schemas.microsoft.com/office/powerpoint/2010/main" val="670860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54953" y="502276"/>
            <a:ext cx="8761413" cy="1223493"/>
          </a:xfrm>
        </p:spPr>
        <p:txBody>
          <a:bodyPr/>
          <a:lstStyle/>
          <a:p>
            <a:r>
              <a:rPr lang="pl-PL" b="1" dirty="0" smtClean="0"/>
              <a:t>Zrealizowane projekty (2016 i 2017 r.)</a:t>
            </a:r>
            <a:endParaRPr lang="pl-PL" b="1" dirty="0"/>
          </a:p>
        </p:txBody>
      </p:sp>
      <p:sp>
        <p:nvSpPr>
          <p:cNvPr id="3" name="Symbol zastępczy zawartości 2"/>
          <p:cNvSpPr>
            <a:spLocks noGrp="1"/>
          </p:cNvSpPr>
          <p:nvPr>
            <p:ph idx="1"/>
          </p:nvPr>
        </p:nvSpPr>
        <p:spPr>
          <a:xfrm>
            <a:off x="1154955" y="2362201"/>
            <a:ext cx="10114178" cy="4270418"/>
          </a:xfrm>
        </p:spPr>
        <p:txBody>
          <a:bodyPr>
            <a:normAutofit/>
          </a:bodyPr>
          <a:lstStyle/>
          <a:p>
            <a:pPr algn="just"/>
            <a:r>
              <a:rPr lang="pl-PL" sz="1600" b="1" u="sng" dirty="0" smtClean="0"/>
              <a:t>woj. lubelskie</a:t>
            </a:r>
            <a:r>
              <a:rPr lang="pl-PL" sz="1600" b="1" dirty="0" smtClean="0"/>
              <a:t>: </a:t>
            </a:r>
            <a:r>
              <a:rPr lang="pl-PL" sz="1600" b="1" dirty="0" smtClean="0">
                <a:solidFill>
                  <a:schemeClr val="accent1">
                    <a:lumMod val="75000"/>
                  </a:schemeClr>
                </a:solidFill>
              </a:rPr>
              <a:t>Gmina Karczmiska (</a:t>
            </a:r>
            <a:r>
              <a:rPr lang="pl-PL" sz="1600" b="1" dirty="0" err="1" smtClean="0">
                <a:solidFill>
                  <a:schemeClr val="accent1">
                    <a:lumMod val="75000"/>
                  </a:schemeClr>
                </a:solidFill>
              </a:rPr>
              <a:t>solary</a:t>
            </a:r>
            <a:r>
              <a:rPr lang="pl-PL" sz="1600" b="1" dirty="0" smtClean="0">
                <a:solidFill>
                  <a:schemeClr val="accent1">
                    <a:lumMod val="75000"/>
                  </a:schemeClr>
                </a:solidFill>
              </a:rPr>
              <a:t>)</a:t>
            </a:r>
            <a:r>
              <a:rPr lang="pl-PL" sz="1600" dirty="0" smtClean="0"/>
              <a:t>, </a:t>
            </a:r>
            <a:r>
              <a:rPr lang="pl-PL" sz="1600" dirty="0"/>
              <a:t>Gmina </a:t>
            </a:r>
            <a:r>
              <a:rPr lang="pl-PL" sz="1600" dirty="0" smtClean="0"/>
              <a:t>Karczmiska (PV)</a:t>
            </a:r>
            <a:r>
              <a:rPr lang="pl-PL" sz="1600" b="1" dirty="0" smtClean="0"/>
              <a:t>,</a:t>
            </a:r>
            <a:r>
              <a:rPr lang="pl-PL" sz="1600" dirty="0" smtClean="0"/>
              <a:t> Miasto Łuków, Miasto Zamość, Miasto Lublin</a:t>
            </a:r>
            <a:r>
              <a:rPr lang="pl-PL" sz="1600" dirty="0"/>
              <a:t>, Gmina </a:t>
            </a:r>
            <a:r>
              <a:rPr lang="pl-PL" sz="1600" dirty="0" smtClean="0"/>
              <a:t>Terespol;</a:t>
            </a:r>
            <a:endParaRPr lang="pl-PL" sz="600" dirty="0" smtClean="0"/>
          </a:p>
          <a:p>
            <a:pPr algn="just"/>
            <a:r>
              <a:rPr lang="pl-PL" sz="1600" b="1" dirty="0" smtClean="0"/>
              <a:t>woj. łódzkie: </a:t>
            </a:r>
            <a:r>
              <a:rPr lang="pl-PL" sz="1600" dirty="0" smtClean="0"/>
              <a:t>Gmina Mniszków, Miasto Skierniewice, Gmina Żarnów;</a:t>
            </a:r>
            <a:endParaRPr lang="pl-PL" sz="700" dirty="0" smtClean="0"/>
          </a:p>
          <a:p>
            <a:pPr algn="just"/>
            <a:r>
              <a:rPr lang="pl-PL" sz="1600" b="1" u="sng" dirty="0" smtClean="0"/>
              <a:t>woj. mazowieckie</a:t>
            </a:r>
            <a:r>
              <a:rPr lang="pl-PL" sz="1600" b="1" dirty="0" smtClean="0"/>
              <a:t>: </a:t>
            </a:r>
            <a:r>
              <a:rPr lang="pl-PL" sz="1600" dirty="0" smtClean="0"/>
              <a:t>Gmina Iłża, Gmina Pokrzywnica, Powiat Pułtuski, Miasto i Gmina Gąbin, Miasto Gostynin, Gmina Nowy Duninów, Miasto Nowy Dwór Mazowiecki, Miasto Sochaczew;</a:t>
            </a:r>
          </a:p>
          <a:p>
            <a:pPr algn="just"/>
            <a:r>
              <a:rPr lang="pl-PL" sz="1600" b="1" u="sng" dirty="0"/>
              <a:t>woj. śląskie</a:t>
            </a:r>
            <a:r>
              <a:rPr lang="pl-PL" sz="1600" dirty="0"/>
              <a:t>: </a:t>
            </a:r>
            <a:r>
              <a:rPr lang="pl-PL" sz="1600" b="1" dirty="0">
                <a:solidFill>
                  <a:schemeClr val="accent1">
                    <a:lumMod val="75000"/>
                  </a:schemeClr>
                </a:solidFill>
              </a:rPr>
              <a:t>Gmina Krupski </a:t>
            </a:r>
            <a:r>
              <a:rPr lang="pl-PL" sz="1600" b="1" dirty="0" smtClean="0">
                <a:solidFill>
                  <a:schemeClr val="accent1">
                    <a:lumMod val="75000"/>
                  </a:schemeClr>
                </a:solidFill>
              </a:rPr>
              <a:t>Młyn</a:t>
            </a:r>
            <a:r>
              <a:rPr lang="pl-PL" sz="1600" dirty="0" smtClean="0"/>
              <a:t>, </a:t>
            </a:r>
            <a:r>
              <a:rPr lang="pl-PL" sz="1600" dirty="0"/>
              <a:t>Gmina Wielowieś, </a:t>
            </a:r>
            <a:r>
              <a:rPr lang="pl-PL" sz="1600" b="1" dirty="0">
                <a:solidFill>
                  <a:schemeClr val="accent1">
                    <a:lumMod val="75000"/>
                  </a:schemeClr>
                </a:solidFill>
              </a:rPr>
              <a:t>Miasto </a:t>
            </a:r>
            <a:r>
              <a:rPr lang="pl-PL" sz="1600" b="1" dirty="0" smtClean="0">
                <a:solidFill>
                  <a:schemeClr val="accent1">
                    <a:lumMod val="75000"/>
                  </a:schemeClr>
                </a:solidFill>
              </a:rPr>
              <a:t>Myszków (</a:t>
            </a:r>
            <a:r>
              <a:rPr lang="pl-PL" sz="1600" b="1" dirty="0" err="1" smtClean="0">
                <a:solidFill>
                  <a:schemeClr val="accent1">
                    <a:lumMod val="75000"/>
                  </a:schemeClr>
                </a:solidFill>
              </a:rPr>
              <a:t>solary</a:t>
            </a:r>
            <a:r>
              <a:rPr lang="pl-PL" sz="1600" b="1" dirty="0" smtClean="0">
                <a:solidFill>
                  <a:schemeClr val="accent1">
                    <a:lumMod val="75000"/>
                  </a:schemeClr>
                </a:solidFill>
              </a:rPr>
              <a:t>), Miasto Myszków (PV)</a:t>
            </a:r>
            <a:r>
              <a:rPr lang="pl-PL" sz="1600" dirty="0" smtClean="0"/>
              <a:t>, </a:t>
            </a:r>
            <a:r>
              <a:rPr lang="pl-PL" sz="1600" b="1" dirty="0">
                <a:solidFill>
                  <a:schemeClr val="accent1">
                    <a:lumMod val="75000"/>
                  </a:schemeClr>
                </a:solidFill>
              </a:rPr>
              <a:t>Gmina </a:t>
            </a:r>
            <a:r>
              <a:rPr lang="pl-PL" sz="1600" b="1" dirty="0" smtClean="0">
                <a:solidFill>
                  <a:schemeClr val="accent1">
                    <a:lumMod val="75000"/>
                  </a:schemeClr>
                </a:solidFill>
              </a:rPr>
              <a:t>Świerklaniec, Gmina Zbrosławice; Gmina Psary, </a:t>
            </a:r>
            <a:r>
              <a:rPr lang="pl-PL" sz="1600" dirty="0" smtClean="0">
                <a:solidFill>
                  <a:schemeClr val="tx1"/>
                </a:solidFill>
              </a:rPr>
              <a:t>Gmina Psary II</a:t>
            </a:r>
            <a:endParaRPr lang="pl-PL" sz="1600" dirty="0">
              <a:solidFill>
                <a:schemeClr val="tx1"/>
              </a:solidFill>
            </a:endParaRPr>
          </a:p>
          <a:p>
            <a:pPr algn="just"/>
            <a:r>
              <a:rPr lang="pl-PL" sz="1600" b="1" u="sng" dirty="0" smtClean="0"/>
              <a:t>woj</a:t>
            </a:r>
            <a:r>
              <a:rPr lang="pl-PL" sz="1600" b="1" u="sng" dirty="0"/>
              <a:t>. opolskie</a:t>
            </a:r>
            <a:r>
              <a:rPr lang="pl-PL" sz="1600" b="1" dirty="0"/>
              <a:t>: </a:t>
            </a:r>
            <a:r>
              <a:rPr lang="pl-PL" sz="1600" b="1" dirty="0">
                <a:solidFill>
                  <a:schemeClr val="accent1">
                    <a:lumMod val="75000"/>
                  </a:schemeClr>
                </a:solidFill>
              </a:rPr>
              <a:t>Miasto Strzelce Opolskie</a:t>
            </a:r>
            <a:r>
              <a:rPr lang="pl-PL" sz="1600" dirty="0"/>
              <a:t>, Gmina Rudniki, Gmina </a:t>
            </a:r>
            <a:r>
              <a:rPr lang="pl-PL" sz="1600" dirty="0" smtClean="0"/>
              <a:t>Jemielnica;</a:t>
            </a:r>
          </a:p>
          <a:p>
            <a:pPr algn="just"/>
            <a:r>
              <a:rPr lang="pl-PL" sz="1600" b="1" u="sng" dirty="0" smtClean="0"/>
              <a:t>woj. dolnośląskie: </a:t>
            </a:r>
            <a:r>
              <a:rPr lang="pl-PL" sz="1600" b="1" dirty="0" smtClean="0">
                <a:solidFill>
                  <a:schemeClr val="accent1">
                    <a:lumMod val="75000"/>
                  </a:schemeClr>
                </a:solidFill>
              </a:rPr>
              <a:t>Gmina Złoty Stok, Gmina Lewin Kłodzki, Gmina Szczytna, Gmina Bardo</a:t>
            </a:r>
            <a:r>
              <a:rPr lang="pl-PL" sz="1600" dirty="0" smtClean="0"/>
              <a:t>;</a:t>
            </a:r>
            <a:endParaRPr lang="pl-PL" sz="1600" b="1" dirty="0" smtClean="0"/>
          </a:p>
          <a:p>
            <a:pPr algn="just"/>
            <a:r>
              <a:rPr lang="pl-PL" sz="1600" b="1" dirty="0"/>
              <a:t>woj. podkarpackie: </a:t>
            </a:r>
            <a:r>
              <a:rPr lang="pl-PL" sz="1600" dirty="0"/>
              <a:t>Gmina </a:t>
            </a:r>
            <a:r>
              <a:rPr lang="pl-PL" sz="1600" dirty="0" smtClean="0"/>
              <a:t>Kańczuga, Gmina Fredropol, Gmina Miejska Mielec;</a:t>
            </a:r>
          </a:p>
          <a:p>
            <a:pPr algn="just"/>
            <a:r>
              <a:rPr lang="pl-PL" sz="1600" b="1" dirty="0"/>
              <a:t>woj. </a:t>
            </a:r>
            <a:r>
              <a:rPr lang="pl-PL" sz="1600" b="1" dirty="0" smtClean="0"/>
              <a:t>podlaskie: </a:t>
            </a:r>
            <a:r>
              <a:rPr lang="pl-PL" sz="1600" dirty="0"/>
              <a:t>Gmina </a:t>
            </a:r>
            <a:r>
              <a:rPr lang="pl-PL" sz="1600" dirty="0" smtClean="0"/>
              <a:t>Miasto Zambrów, Gmina Narew;</a:t>
            </a:r>
          </a:p>
          <a:p>
            <a:pPr algn="just"/>
            <a:r>
              <a:rPr lang="pl-PL" sz="1600" b="1" dirty="0"/>
              <a:t>woj. </a:t>
            </a:r>
            <a:r>
              <a:rPr lang="pl-PL" sz="1600" b="1" dirty="0" smtClean="0"/>
              <a:t>kujawsko-pomorskie: </a:t>
            </a:r>
            <a:r>
              <a:rPr lang="pl-PL" sz="1600" dirty="0" smtClean="0"/>
              <a:t>Gmina</a:t>
            </a:r>
            <a:r>
              <a:rPr lang="pl-PL" sz="1600" b="1" dirty="0" smtClean="0"/>
              <a:t> </a:t>
            </a:r>
            <a:r>
              <a:rPr lang="pl-PL" sz="1600" dirty="0" smtClean="0"/>
              <a:t>Miasto Chełmża</a:t>
            </a:r>
            <a:endParaRPr lang="pl-PL" sz="1600" dirty="0"/>
          </a:p>
          <a:p>
            <a:pPr algn="just"/>
            <a:endParaRPr lang="pl-PL" sz="1600" dirty="0"/>
          </a:p>
          <a:p>
            <a:pPr algn="just"/>
            <a:endParaRPr lang="pl-PL" dirty="0"/>
          </a:p>
          <a:p>
            <a:pPr algn="just"/>
            <a:endParaRPr lang="pl-PL" dirty="0"/>
          </a:p>
          <a:p>
            <a:pPr algn="just"/>
            <a:endParaRPr lang="pl-PL" dirty="0"/>
          </a:p>
        </p:txBody>
      </p:sp>
    </p:spTree>
    <p:extLst>
      <p:ext uri="{BB962C8B-B14F-4D97-AF65-F5344CB8AC3E}">
        <p14:creationId xmlns:p14="http://schemas.microsoft.com/office/powerpoint/2010/main" val="20741037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71860" y="814314"/>
            <a:ext cx="8761412" cy="4743476"/>
          </a:xfrm>
        </p:spPr>
        <p:txBody>
          <a:bodyPr>
            <a:normAutofit fontScale="92500" lnSpcReduction="20000"/>
          </a:bodyPr>
          <a:lstStyle/>
          <a:p>
            <a:pPr algn="ctr">
              <a:buNone/>
            </a:pPr>
            <a:r>
              <a:rPr lang="pl-PL" sz="4000" b="1" dirty="0">
                <a:solidFill>
                  <a:schemeClr val="bg1"/>
                </a:solidFill>
              </a:rPr>
              <a:t>Dziękuję za uwagę i zachęcam</a:t>
            </a:r>
          </a:p>
          <a:p>
            <a:pPr algn="ctr">
              <a:buNone/>
            </a:pPr>
            <a:r>
              <a:rPr lang="pl-PL" sz="4000" b="1" dirty="0">
                <a:solidFill>
                  <a:schemeClr val="bg1"/>
                </a:solidFill>
              </a:rPr>
              <a:t> do współpracy</a:t>
            </a:r>
          </a:p>
          <a:p>
            <a:pPr algn="ctr">
              <a:buNone/>
            </a:pPr>
            <a:endParaRPr lang="pl-PL" b="1" dirty="0" smtClean="0"/>
          </a:p>
          <a:p>
            <a:pPr algn="ctr">
              <a:buNone/>
            </a:pPr>
            <a:endParaRPr lang="pl-PL" sz="900" b="1" dirty="0"/>
          </a:p>
          <a:p>
            <a:pPr algn="ctr">
              <a:buNone/>
            </a:pPr>
            <a:r>
              <a:rPr lang="pl-PL" sz="2000" b="1" dirty="0"/>
              <a:t>Krzysztof Lipka</a:t>
            </a:r>
            <a:r>
              <a:rPr lang="pl-PL" sz="2000" dirty="0"/>
              <a:t> </a:t>
            </a:r>
            <a:endParaRPr lang="pl-PL" sz="2000" dirty="0" smtClean="0"/>
          </a:p>
          <a:p>
            <a:pPr algn="ctr">
              <a:buNone/>
            </a:pPr>
            <a:r>
              <a:rPr lang="pl-PL" dirty="0" smtClean="0"/>
              <a:t>Kierownik </a:t>
            </a:r>
            <a:r>
              <a:rPr lang="pl-PL" dirty="0"/>
              <a:t>ds. inwestycyjnych </a:t>
            </a:r>
            <a:r>
              <a:rPr lang="pl-PL" dirty="0" smtClean="0"/>
              <a:t>odnawialnych </a:t>
            </a:r>
            <a:r>
              <a:rPr lang="pl-PL" dirty="0"/>
              <a:t>źródeł </a:t>
            </a:r>
            <a:r>
              <a:rPr lang="pl-PL" dirty="0" smtClean="0"/>
              <a:t>energii</a:t>
            </a:r>
          </a:p>
          <a:p>
            <a:pPr algn="ctr">
              <a:buNone/>
            </a:pPr>
            <a:r>
              <a:rPr lang="pl-PL" dirty="0" smtClean="0"/>
              <a:t>k.lipka@semperpower.pl</a:t>
            </a:r>
          </a:p>
          <a:p>
            <a:pPr algn="ctr">
              <a:buNone/>
            </a:pPr>
            <a:endParaRPr lang="pl-PL" dirty="0" smtClean="0"/>
          </a:p>
          <a:p>
            <a:pPr algn="ctr">
              <a:buNone/>
            </a:pPr>
            <a:r>
              <a:rPr lang="pl-PL" sz="2000" b="1" dirty="0" smtClean="0"/>
              <a:t>Janusz Parkitny</a:t>
            </a:r>
            <a:endParaRPr lang="pl-PL" sz="2000" dirty="0"/>
          </a:p>
          <a:p>
            <a:pPr algn="ctr">
              <a:buNone/>
            </a:pPr>
            <a:r>
              <a:rPr lang="pl-PL" dirty="0" smtClean="0"/>
              <a:t>Prezes Spółki</a:t>
            </a:r>
            <a:endParaRPr lang="pl-PL" dirty="0"/>
          </a:p>
          <a:p>
            <a:pPr algn="ctr">
              <a:buNone/>
            </a:pPr>
            <a:endParaRPr lang="pl-PL" sz="1100" dirty="0"/>
          </a:p>
          <a:p>
            <a:pPr algn="ctr">
              <a:buNone/>
            </a:pPr>
            <a:r>
              <a:rPr lang="pl-PL" sz="2800" b="1" dirty="0" smtClean="0"/>
              <a:t>krotoszyn@semperpower.pl</a:t>
            </a:r>
            <a:endParaRPr lang="pl-PL" sz="2800" b="1" dirty="0"/>
          </a:p>
          <a:p>
            <a:endParaRPr lang="pl-PL" dirty="0"/>
          </a:p>
        </p:txBody>
      </p:sp>
      <p:sp>
        <p:nvSpPr>
          <p:cNvPr id="5" name="pole tekstowe 1"/>
          <p:cNvSpPr txBox="1">
            <a:spLocks noChangeArrowheads="1"/>
          </p:cNvSpPr>
          <p:nvPr/>
        </p:nvSpPr>
        <p:spPr bwMode="auto">
          <a:xfrm>
            <a:off x="4695681" y="6335133"/>
            <a:ext cx="27137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pl-PL" dirty="0" smtClean="0">
                <a:solidFill>
                  <a:schemeClr val="tx1">
                    <a:lumMod val="75000"/>
                    <a:lumOff val="25000"/>
                  </a:schemeClr>
                </a:solidFill>
                <a:latin typeface="+mj-lt"/>
              </a:rPr>
              <a:t>www.semperpower.pl</a:t>
            </a:r>
            <a:endParaRPr lang="pl-PL" dirty="0">
              <a:solidFill>
                <a:schemeClr val="tx1">
                  <a:lumMod val="75000"/>
                  <a:lumOff val="25000"/>
                </a:schemeClr>
              </a:solidFill>
              <a:latin typeface="+mj-lt"/>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5183" y="5630355"/>
            <a:ext cx="1594766" cy="559647"/>
          </a:xfrm>
          <a:prstGeom prst="rect">
            <a:avLst/>
          </a:prstGeom>
        </p:spPr>
      </p:pic>
    </p:spTree>
    <p:extLst>
      <p:ext uri="{BB962C8B-B14F-4D97-AF65-F5344CB8AC3E}">
        <p14:creationId xmlns:p14="http://schemas.microsoft.com/office/powerpoint/2010/main" val="3193733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extLst>
              <a:ext uri="{28A0092B-C50C-407E-A947-70E740481C1C}">
                <a14:useLocalDpi xmlns:a14="http://schemas.microsoft.com/office/drawing/2010/main" val="0"/>
              </a:ext>
            </a:extLst>
          </a:blip>
          <a:srcRect l="19720" t="6577" r="18001" b="8978"/>
          <a:stretch/>
        </p:blipFill>
        <p:spPr>
          <a:xfrm>
            <a:off x="10046995" y="4844327"/>
            <a:ext cx="1872863" cy="1638324"/>
          </a:xfrm>
          <a:prstGeom prst="rect">
            <a:avLst/>
          </a:prstGeom>
        </p:spPr>
      </p:pic>
      <p:sp>
        <p:nvSpPr>
          <p:cNvPr id="2" name="Tytuł 1"/>
          <p:cNvSpPr>
            <a:spLocks noGrp="1"/>
          </p:cNvSpPr>
          <p:nvPr>
            <p:ph type="title"/>
          </p:nvPr>
        </p:nvSpPr>
        <p:spPr/>
        <p:txBody>
          <a:bodyPr/>
          <a:lstStyle/>
          <a:p>
            <a:r>
              <a:rPr lang="pl-PL" altLang="pl-PL" b="1" dirty="0">
                <a:solidFill>
                  <a:schemeClr val="bg1"/>
                </a:solidFill>
              </a:rPr>
              <a:t>Co to jest instalacja OZE?</a:t>
            </a:r>
            <a:endParaRPr lang="pl-PL" dirty="0"/>
          </a:p>
        </p:txBody>
      </p:sp>
      <p:sp>
        <p:nvSpPr>
          <p:cNvPr id="3" name="Symbol zastępczy zawartości 2"/>
          <p:cNvSpPr>
            <a:spLocks noGrp="1"/>
          </p:cNvSpPr>
          <p:nvPr>
            <p:ph idx="1"/>
          </p:nvPr>
        </p:nvSpPr>
        <p:spPr>
          <a:xfrm>
            <a:off x="1036419" y="2544573"/>
            <a:ext cx="10478247" cy="4106393"/>
          </a:xfrm>
        </p:spPr>
        <p:txBody>
          <a:bodyPr>
            <a:normAutofit/>
          </a:bodyPr>
          <a:lstStyle/>
          <a:p>
            <a:pPr marL="0" indent="0">
              <a:buNone/>
            </a:pPr>
            <a:r>
              <a:rPr lang="pl-PL" altLang="pl-PL" b="1" dirty="0"/>
              <a:t>Energie odnawialne to takie, których źródła są niewyczerpalne i </a:t>
            </a:r>
            <a:r>
              <a:rPr lang="pl-PL" altLang="pl-PL" b="1" dirty="0" smtClean="0"/>
              <a:t>których </a:t>
            </a:r>
            <a:r>
              <a:rPr lang="pl-PL" altLang="pl-PL" b="1" dirty="0"/>
              <a:t> </a:t>
            </a:r>
            <a:r>
              <a:rPr lang="pl-PL" altLang="pl-PL" b="1" dirty="0" smtClean="0"/>
              <a:t>            eksploatacja </a:t>
            </a:r>
            <a:r>
              <a:rPr lang="pl-PL" altLang="pl-PL" b="1" dirty="0"/>
              <a:t>powoduje możliwie najmniej szkód w środowisku</a:t>
            </a:r>
            <a:r>
              <a:rPr lang="pl-PL" altLang="pl-PL" b="1" dirty="0" smtClean="0"/>
              <a:t>.</a:t>
            </a:r>
            <a:endParaRPr lang="pl-PL" altLang="pl-PL" dirty="0"/>
          </a:p>
          <a:p>
            <a:pPr marL="0" indent="0">
              <a:buNone/>
            </a:pPr>
            <a:r>
              <a:rPr lang="pl-PL" altLang="pl-PL" dirty="0"/>
              <a:t>W ramach realizacji projektu proponujemy montaż następujących źródeł  </a:t>
            </a:r>
            <a:r>
              <a:rPr lang="pl-PL" altLang="pl-PL" dirty="0" smtClean="0"/>
              <a:t>           pozyskiwania </a:t>
            </a:r>
            <a:r>
              <a:rPr lang="pl-PL" altLang="pl-PL" dirty="0"/>
              <a:t>energii odnawialnej</a:t>
            </a:r>
            <a:r>
              <a:rPr lang="pl-PL" altLang="pl-PL" dirty="0" smtClean="0"/>
              <a:t>:</a:t>
            </a:r>
          </a:p>
          <a:p>
            <a:pPr marL="0" indent="0">
              <a:buNone/>
            </a:pPr>
            <a:endParaRPr lang="pl-PL" altLang="pl-PL" sz="700" dirty="0" smtClean="0"/>
          </a:p>
          <a:p>
            <a:pPr marL="457200" indent="-457200">
              <a:buFont typeface="+mj-lt"/>
              <a:buAutoNum type="arabicPeriod"/>
            </a:pPr>
            <a:r>
              <a:rPr lang="pl-PL" altLang="pl-PL" sz="2000" b="1" dirty="0" smtClean="0"/>
              <a:t>Panele fotowoltaiczne (</a:t>
            </a:r>
            <a:r>
              <a:rPr lang="pl-PL" altLang="pl-PL" sz="1600" b="1" dirty="0" smtClean="0"/>
              <a:t>dobrane na podstawie zużycia energii za rok 2016 r</a:t>
            </a:r>
            <a:r>
              <a:rPr lang="pl-PL" altLang="pl-PL" sz="2000" b="1" dirty="0" smtClean="0"/>
              <a:t>.), </a:t>
            </a:r>
          </a:p>
          <a:p>
            <a:pPr marL="457200" indent="-457200">
              <a:buFont typeface="+mj-lt"/>
              <a:buAutoNum type="arabicPeriod"/>
            </a:pPr>
            <a:r>
              <a:rPr lang="pl-PL" altLang="pl-PL" sz="2000" b="1" dirty="0" smtClean="0"/>
              <a:t>Kolektory </a:t>
            </a:r>
            <a:r>
              <a:rPr lang="pl-PL" altLang="pl-PL" sz="2000" b="1" dirty="0"/>
              <a:t>słoneczne </a:t>
            </a:r>
            <a:r>
              <a:rPr lang="pl-PL" altLang="pl-PL" sz="2000" b="1" dirty="0" smtClean="0"/>
              <a:t> (</a:t>
            </a:r>
            <a:r>
              <a:rPr lang="pl-PL" altLang="pl-PL" sz="1600" b="1" dirty="0" smtClean="0"/>
              <a:t>dobrane na podstawie zużycia c.w.u.</a:t>
            </a:r>
            <a:r>
              <a:rPr lang="pl-PL" altLang="pl-PL" sz="2000" b="1" dirty="0" smtClean="0"/>
              <a:t>), </a:t>
            </a:r>
          </a:p>
          <a:p>
            <a:pPr marL="457200" indent="-457200">
              <a:buFont typeface="+mj-lt"/>
              <a:buAutoNum type="arabicPeriod"/>
            </a:pPr>
            <a:r>
              <a:rPr lang="pl-PL" altLang="pl-PL" sz="2000" b="1" dirty="0" smtClean="0"/>
              <a:t>Kotły na </a:t>
            </a:r>
            <a:r>
              <a:rPr lang="pl-PL" altLang="pl-PL" sz="2000" b="1" dirty="0"/>
              <a:t>biomasę (</a:t>
            </a:r>
            <a:r>
              <a:rPr lang="pl-PL" altLang="pl-PL" sz="1600" b="1" dirty="0"/>
              <a:t>dobrane na podstawie </a:t>
            </a:r>
            <a:r>
              <a:rPr lang="pl-PL" altLang="pl-PL" sz="1600" b="1" dirty="0" smtClean="0"/>
              <a:t>zapotrzebowania budynku w ciepło</a:t>
            </a:r>
            <a:r>
              <a:rPr lang="pl-PL" altLang="pl-PL" sz="2000" b="1" dirty="0" smtClean="0"/>
              <a:t>), </a:t>
            </a:r>
          </a:p>
          <a:p>
            <a:pPr marL="0" lvl="0" indent="0">
              <a:buClr>
                <a:srgbClr val="ACD433"/>
              </a:buClr>
              <a:buNone/>
            </a:pPr>
            <a:endParaRPr lang="pl-PL" altLang="pl-PL" dirty="0" smtClean="0">
              <a:solidFill>
                <a:prstClr val="black">
                  <a:lumMod val="75000"/>
                  <a:lumOff val="25000"/>
                </a:prstClr>
              </a:solidFill>
            </a:endParaRPr>
          </a:p>
          <a:p>
            <a:pPr marL="457200" indent="-457200">
              <a:buFont typeface="+mj-lt"/>
              <a:buAutoNum type="arabicPeriod"/>
            </a:pPr>
            <a:endParaRPr lang="pl-PL" altLang="pl-PL" dirty="0" smtClean="0"/>
          </a:p>
          <a:p>
            <a:pPr marL="0" indent="0">
              <a:buNone/>
            </a:pPr>
            <a:endParaRPr lang="pl-PL" altLang="pl-PL" dirty="0"/>
          </a:p>
          <a:p>
            <a:pPr marL="0" indent="0" algn="just">
              <a:buNone/>
            </a:pPr>
            <a:endParaRPr lang="pl-PL" dirty="0"/>
          </a:p>
          <a:p>
            <a:pPr algn="just"/>
            <a:endParaRPr lang="pl-PL" dirty="0"/>
          </a:p>
        </p:txBody>
      </p:sp>
    </p:spTree>
    <p:extLst>
      <p:ext uri="{BB962C8B-B14F-4D97-AF65-F5344CB8AC3E}">
        <p14:creationId xmlns:p14="http://schemas.microsoft.com/office/powerpoint/2010/main" val="4068995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Fotowoltaika</a:t>
            </a:r>
            <a:endParaRPr lang="pl-PL" b="1" dirty="0"/>
          </a:p>
        </p:txBody>
      </p:sp>
      <p:sp>
        <p:nvSpPr>
          <p:cNvPr id="3" name="Symbol zastępczy zawartości 2"/>
          <p:cNvSpPr>
            <a:spLocks noGrp="1"/>
          </p:cNvSpPr>
          <p:nvPr>
            <p:ph idx="1"/>
          </p:nvPr>
        </p:nvSpPr>
        <p:spPr>
          <a:xfrm>
            <a:off x="757021" y="2516953"/>
            <a:ext cx="10482479" cy="3931472"/>
          </a:xfrm>
        </p:spPr>
        <p:txBody>
          <a:bodyPr>
            <a:normAutofit/>
          </a:bodyPr>
          <a:lstStyle/>
          <a:p>
            <a:pPr marL="0" indent="0" algn="just">
              <a:buNone/>
            </a:pPr>
            <a:r>
              <a:rPr lang="pl-PL" b="1" dirty="0" smtClean="0"/>
              <a:t>Fotowoltaika </a:t>
            </a:r>
            <a:r>
              <a:rPr lang="pl-PL" dirty="0" smtClean="0"/>
              <a:t>to technologia </a:t>
            </a:r>
            <a:r>
              <a:rPr lang="pl-PL" dirty="0"/>
              <a:t>pozwalająca na wytwarzanie energii elektrycznej wykorzystując odnawialne źródło energii – słońce. Moduły fotowoltaiczne zamieniają energię słoneczną na elektryczną. </a:t>
            </a:r>
            <a:endParaRPr lang="pl-PL" b="1" dirty="0"/>
          </a:p>
        </p:txBody>
      </p:sp>
      <p:sp>
        <p:nvSpPr>
          <p:cNvPr id="6" name="Symbol zastępczy zawartości 2"/>
          <p:cNvSpPr txBox="1">
            <a:spLocks/>
          </p:cNvSpPr>
          <p:nvPr/>
        </p:nvSpPr>
        <p:spPr>
          <a:xfrm>
            <a:off x="1154953" y="4020425"/>
            <a:ext cx="7760705"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endParaRPr lang="pl-PL" dirty="0"/>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246" y="3716027"/>
            <a:ext cx="3442073" cy="240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684" y="3726121"/>
            <a:ext cx="3600450" cy="2398454"/>
          </a:xfrm>
          <a:prstGeom prst="rect">
            <a:avLst/>
          </a:prstGeom>
        </p:spPr>
      </p:pic>
      <p:pic>
        <p:nvPicPr>
          <p:cNvPr id="5" name="Picture 2" descr="http://www.liderbudowlany.pl/userfiles/art-top/art241.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2" t="11312" r="10284" b="2533"/>
          <a:stretch/>
        </p:blipFill>
        <p:spPr bwMode="auto">
          <a:xfrm>
            <a:off x="7985499" y="3716027"/>
            <a:ext cx="3597681" cy="239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018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Fotowoltaika – moduły smart</a:t>
            </a:r>
            <a:endParaRPr lang="pl-PL" b="1" dirty="0"/>
          </a:p>
        </p:txBody>
      </p:sp>
      <p:sp>
        <p:nvSpPr>
          <p:cNvPr id="3" name="Symbol zastępczy zawartości 2"/>
          <p:cNvSpPr>
            <a:spLocks noGrp="1"/>
          </p:cNvSpPr>
          <p:nvPr>
            <p:ph idx="1"/>
          </p:nvPr>
        </p:nvSpPr>
        <p:spPr>
          <a:xfrm>
            <a:off x="1154955" y="2388895"/>
            <a:ext cx="8761412" cy="3416300"/>
          </a:xfrm>
        </p:spPr>
        <p:txBody>
          <a:bodyPr>
            <a:normAutofit/>
          </a:bodyPr>
          <a:lstStyle/>
          <a:p>
            <a:pPr algn="just"/>
            <a:r>
              <a:rPr lang="pl-PL" dirty="0"/>
              <a:t>W zakresie budowy generatora PV przewiduje się zastosowanie </a:t>
            </a:r>
            <a:r>
              <a:rPr lang="pl-PL" b="1" dirty="0"/>
              <a:t>optymalizatorów mocy </a:t>
            </a:r>
            <a:r>
              <a:rPr lang="pl-PL" dirty="0"/>
              <a:t>lub </a:t>
            </a:r>
            <a:r>
              <a:rPr lang="pl-PL" b="1" dirty="0"/>
              <a:t>modułów smart</a:t>
            </a:r>
            <a:r>
              <a:rPr lang="pl-PL" dirty="0"/>
              <a:t>.  </a:t>
            </a:r>
            <a:r>
              <a:rPr lang="pl-PL" b="1" dirty="0"/>
              <a:t>Optymalizatory mocy </a:t>
            </a:r>
            <a:r>
              <a:rPr lang="pl-PL" dirty="0"/>
              <a:t>to urządzenia </a:t>
            </a:r>
            <a:r>
              <a:rPr lang="pl-PL" dirty="0" smtClean="0"/>
              <a:t>elektroniczne, </a:t>
            </a:r>
            <a:r>
              <a:rPr lang="pl-PL" dirty="0"/>
              <a:t>których zadaniem jest wymuszanie pracy w punkcie mocy maksymalnej na poziomie pojedynczego modułu. Moduły ze zintegrowanymi optymalizatorami mocy nazywane są modułami smart</a:t>
            </a:r>
            <a:r>
              <a:rPr lang="pl-PL" dirty="0" smtClean="0"/>
              <a:t>.</a:t>
            </a:r>
          </a:p>
        </p:txBody>
      </p:sp>
      <p:pic>
        <p:nvPicPr>
          <p:cNvPr id="1026" name="Picture 2" descr="moduły smart to lepsze zagospodarowanie przestrzeni montażowe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968" y="4048418"/>
            <a:ext cx="2857500" cy="2505076"/>
          </a:xfrm>
          <a:prstGeom prst="rect">
            <a:avLst/>
          </a:prstGeom>
          <a:noFill/>
          <a:extLst>
            <a:ext uri="{909E8E84-426E-40DD-AFC4-6F175D3DCCD1}">
              <a14:hiddenFill xmlns:a14="http://schemas.microsoft.com/office/drawing/2010/main">
                <a:solidFill>
                  <a:srgbClr val="FFFFFF"/>
                </a:solidFill>
              </a14:hiddenFill>
            </a:ext>
          </a:extLst>
        </p:spPr>
      </p:pic>
      <p:sp>
        <p:nvSpPr>
          <p:cNvPr id="6" name="Symbol zastępczy zawartości 2"/>
          <p:cNvSpPr txBox="1">
            <a:spLocks/>
          </p:cNvSpPr>
          <p:nvPr/>
        </p:nvSpPr>
        <p:spPr>
          <a:xfrm>
            <a:off x="1154953" y="4020425"/>
            <a:ext cx="7760705"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a:r>
              <a:rPr lang="pl-PL" dirty="0" smtClean="0"/>
              <a:t>Zastosowanie optymalizatorów mocy pozwala osiągnąć wyższe uzyski energii z instalacji – od kilku do nawet kilkudziesięciu procent; pozwala także na dużą dowolność w ustawieniu modułów. Umożliwiają łączenie w jeden łańcuch modułów ustawianych pod różnymi kątami, różnym azymutem jak również istnieje możliwość montażu modułów blisko elementów zacieniających, co jest ważne przy ograniczonej powierzchni montażowej.</a:t>
            </a:r>
            <a:endParaRPr lang="pl-PL" dirty="0"/>
          </a:p>
        </p:txBody>
      </p:sp>
    </p:spTree>
    <p:extLst>
      <p:ext uri="{BB962C8B-B14F-4D97-AF65-F5344CB8AC3E}">
        <p14:creationId xmlns:p14="http://schemas.microsoft.com/office/powerpoint/2010/main" val="41535902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Fotowoltaika – moduły smart</a:t>
            </a:r>
            <a:endParaRPr lang="pl-PL" b="1" dirty="0"/>
          </a:p>
        </p:txBody>
      </p:sp>
      <p:pic>
        <p:nvPicPr>
          <p:cNvPr id="5" name="Symbol zastępczy zawartości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3489" y="4053745"/>
            <a:ext cx="4227022" cy="2161309"/>
          </a:xfrm>
          <a:prstGeom prst="rect">
            <a:avLst/>
          </a:prstGeom>
        </p:spPr>
      </p:pic>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261" y="4053745"/>
            <a:ext cx="4018209" cy="2161309"/>
          </a:xfrm>
          <a:prstGeom prst="rect">
            <a:avLst/>
          </a:prstGeom>
        </p:spPr>
      </p:pic>
      <p:sp>
        <p:nvSpPr>
          <p:cNvPr id="10" name="Prostokąt zaokrąglony 9"/>
          <p:cNvSpPr/>
          <p:nvPr/>
        </p:nvSpPr>
        <p:spPr>
          <a:xfrm>
            <a:off x="1101916" y="2450931"/>
            <a:ext cx="5408066" cy="72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b="1" dirty="0"/>
              <a:t>Spadek mocy z jednego modułu przekłada się na spadek mocy w innych modułach PV</a:t>
            </a:r>
          </a:p>
        </p:txBody>
      </p:sp>
      <p:sp>
        <p:nvSpPr>
          <p:cNvPr id="11" name="Prostokąt zaokrąglony 10"/>
          <p:cNvSpPr/>
          <p:nvPr/>
        </p:nvSpPr>
        <p:spPr>
          <a:xfrm>
            <a:off x="1101916" y="3333591"/>
            <a:ext cx="3521123" cy="45164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pl-PL" sz="1600" b="1" dirty="0"/>
              <a:t>+ 160 </a:t>
            </a:r>
            <a:r>
              <a:rPr lang="pl-PL" sz="1600" b="1" dirty="0" err="1"/>
              <a:t>Wp</a:t>
            </a:r>
            <a:r>
              <a:rPr lang="pl-PL" sz="1600" b="1" dirty="0"/>
              <a:t> = + 20% więcej mocy !</a:t>
            </a:r>
            <a:endParaRPr lang="pl-PL" sz="1600" dirty="0"/>
          </a:p>
        </p:txBody>
      </p:sp>
    </p:spTree>
    <p:extLst>
      <p:ext uri="{BB962C8B-B14F-4D97-AF65-F5344CB8AC3E}">
        <p14:creationId xmlns:p14="http://schemas.microsoft.com/office/powerpoint/2010/main" val="15740472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smtClean="0">
                <a:solidFill>
                  <a:schemeClr val="bg1"/>
                </a:solidFill>
              </a:rPr>
              <a:t>Inwerter/falownik</a:t>
            </a:r>
            <a:endParaRPr lang="pl-PL" altLang="pl-PL" b="1" dirty="0">
              <a:solidFill>
                <a:schemeClr val="bg1"/>
              </a:solidFill>
            </a:endParaRPr>
          </a:p>
        </p:txBody>
      </p:sp>
      <p:sp>
        <p:nvSpPr>
          <p:cNvPr id="8" name="Symbol zastępczy zawartości 2"/>
          <p:cNvSpPr txBox="1">
            <a:spLocks/>
          </p:cNvSpPr>
          <p:nvPr/>
        </p:nvSpPr>
        <p:spPr>
          <a:xfrm>
            <a:off x="1154955" y="2607261"/>
            <a:ext cx="6132949" cy="34163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defRPr/>
            </a:pPr>
            <a:r>
              <a:rPr lang="pl-PL" b="1" dirty="0"/>
              <a:t>Falownik</a:t>
            </a:r>
            <a:r>
              <a:rPr lang="pl-PL" dirty="0"/>
              <a:t> (inaczej </a:t>
            </a:r>
            <a:r>
              <a:rPr lang="pl-PL" b="1" dirty="0"/>
              <a:t>inwerter</a:t>
            </a:r>
            <a:r>
              <a:rPr lang="pl-PL" dirty="0"/>
              <a:t>) to urządzenie niezbędne w instalacji fotowoltaicznej. Służy do przekształcania produkowanego w panelach fotowoltaicznych prądu i napięcia stałego (DC), na prąd i napięcie przemienne (AC) o parametrach zgodnych z siecią energetyczną niskiego napięcia tzn. napięcie 230/400V i częstotliwość 50Hz. </a:t>
            </a:r>
          </a:p>
          <a:p>
            <a:pPr algn="just">
              <a:spcBef>
                <a:spcPts val="0"/>
              </a:spcBef>
              <a:defRPr/>
            </a:pPr>
            <a:endParaRPr lang="pl-PL" sz="900" dirty="0"/>
          </a:p>
          <a:p>
            <a:pPr marL="0" indent="0" algn="just">
              <a:spcBef>
                <a:spcPts val="0"/>
              </a:spcBef>
              <a:buNone/>
              <a:defRPr/>
            </a:pPr>
            <a:r>
              <a:rPr lang="pl-PL" dirty="0"/>
              <a:t>Inwerter umożliwia ponadto monitorowanie działania naszej instalacji fotowoltaicznej i podgląd statystyk produkcji energii, także w aplikacjach mobilnych.</a:t>
            </a:r>
          </a:p>
          <a:p>
            <a:pPr algn="just">
              <a:spcBef>
                <a:spcPts val="0"/>
              </a:spcBef>
              <a:defRPr/>
            </a:pPr>
            <a:endParaRPr lang="pl-PL" dirty="0"/>
          </a:p>
          <a:p>
            <a:pPr marL="0" indent="0" algn="just">
              <a:spcBef>
                <a:spcPts val="0"/>
              </a:spcBef>
              <a:buNone/>
              <a:defRPr/>
            </a:pPr>
            <a:r>
              <a:rPr lang="pl-PL" dirty="0"/>
              <a:t>Falowniki (</a:t>
            </a:r>
            <a:r>
              <a:rPr lang="pl-PL" dirty="0" smtClean="0"/>
              <a:t>instalacje) </a:t>
            </a:r>
            <a:r>
              <a:rPr lang="pl-PL" dirty="0"/>
              <a:t>1 lub 3 fazowe.</a:t>
            </a:r>
          </a:p>
          <a:p>
            <a:pPr marL="0" indent="0" algn="just">
              <a:buNone/>
            </a:pPr>
            <a:endParaRPr lang="pl-PL" dirty="0" smtClean="0"/>
          </a:p>
        </p:txBody>
      </p:sp>
      <p:pic>
        <p:nvPicPr>
          <p:cNvPr id="5" name="Picture 2" descr="http://suntherm.pl/wp-content/uploads/2014/01/SMA-SB-2000-H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629" y="2607261"/>
            <a:ext cx="2023111" cy="20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1.bp.blogspot.com/-1qq7AlwZ6Ns/UX-RHW93TfI/AAAAAAAAG24/Stuau7VD7GI/s1600/power+one+tr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465" y="2453680"/>
            <a:ext cx="1409942" cy="217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gs.nazwa.pl/sgs_www/photos/13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756" y="4839414"/>
            <a:ext cx="1648974" cy="17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386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b="1" dirty="0">
                <a:solidFill>
                  <a:schemeClr val="bg1"/>
                </a:solidFill>
              </a:rPr>
              <a:t>Schemat instalacji fotowoltaicznej</a:t>
            </a:r>
            <a:endParaRPr lang="pl-PL" altLang="pl-PL" dirty="0"/>
          </a:p>
        </p:txBody>
      </p:sp>
      <p:sp>
        <p:nvSpPr>
          <p:cNvPr id="3" name="Symbol zastępczy zawartości 2"/>
          <p:cNvSpPr>
            <a:spLocks noGrp="1"/>
          </p:cNvSpPr>
          <p:nvPr>
            <p:ph idx="1"/>
          </p:nvPr>
        </p:nvSpPr>
        <p:spPr>
          <a:xfrm>
            <a:off x="5344818" y="2603501"/>
            <a:ext cx="5668926" cy="3416300"/>
          </a:xfrm>
        </p:spPr>
        <p:txBody>
          <a:bodyPr>
            <a:normAutofit/>
          </a:bodyPr>
          <a:lstStyle/>
          <a:p>
            <a:pPr marL="457200" indent="-457200" algn="just">
              <a:lnSpc>
                <a:spcPct val="150000"/>
              </a:lnSpc>
              <a:buFont typeface="+mj-lt"/>
              <a:buAutoNum type="arabicPeriod"/>
            </a:pPr>
            <a:r>
              <a:rPr lang="pl-PL" b="1" dirty="0">
                <a:latin typeface="+mj-lt"/>
              </a:rPr>
              <a:t>Panele fotowoltaiczne</a:t>
            </a:r>
          </a:p>
          <a:p>
            <a:pPr marL="457200" indent="-457200" algn="just">
              <a:buFont typeface="+mj-lt"/>
              <a:buAutoNum type="arabicPeriod"/>
            </a:pPr>
            <a:r>
              <a:rPr lang="pl-PL" b="1" dirty="0">
                <a:latin typeface="+mj-lt"/>
              </a:rPr>
              <a:t>Inwerter – </a:t>
            </a:r>
            <a:r>
              <a:rPr lang="pl-PL" dirty="0">
                <a:latin typeface="+mj-lt"/>
              </a:rPr>
              <a:t>przekształca prąd stały na zmienny</a:t>
            </a:r>
            <a:endParaRPr lang="pl-PL" b="1" dirty="0">
              <a:latin typeface="+mj-lt"/>
            </a:endParaRPr>
          </a:p>
          <a:p>
            <a:pPr marL="457200" indent="-457200" algn="just">
              <a:buFont typeface="+mj-lt"/>
              <a:buAutoNum type="arabicPeriod"/>
            </a:pPr>
            <a:r>
              <a:rPr lang="pl-PL" b="1" dirty="0">
                <a:latin typeface="+mj-lt"/>
              </a:rPr>
              <a:t>Licznik dwukierunkowy – </a:t>
            </a:r>
            <a:r>
              <a:rPr lang="pl-PL" dirty="0">
                <a:latin typeface="+mj-lt"/>
              </a:rPr>
              <a:t>rejestruje energię kupioną z sieci i sprzedaną do sieci</a:t>
            </a:r>
          </a:p>
          <a:p>
            <a:pPr marL="457200" indent="-457200" algn="just">
              <a:buFont typeface="+mj-lt"/>
              <a:buAutoNum type="arabicPeriod"/>
            </a:pPr>
            <a:r>
              <a:rPr lang="pl-PL" b="1" dirty="0">
                <a:latin typeface="+mj-lt"/>
              </a:rPr>
              <a:t>Wewnętrzna instalacja elektryczna</a:t>
            </a:r>
          </a:p>
          <a:p>
            <a:pPr marL="457200" indent="-457200" algn="just">
              <a:buFont typeface="+mj-lt"/>
              <a:buAutoNum type="arabicPeriod"/>
            </a:pPr>
            <a:r>
              <a:rPr lang="pl-PL" b="1" dirty="0">
                <a:latin typeface="+mj-lt"/>
              </a:rPr>
              <a:t>Sieć</a:t>
            </a:r>
            <a:r>
              <a:rPr lang="pl-PL" sz="2000" b="1" dirty="0">
                <a:latin typeface="+mj-lt"/>
              </a:rPr>
              <a:t> </a:t>
            </a:r>
            <a:r>
              <a:rPr lang="pl-PL" b="1" dirty="0">
                <a:latin typeface="+mj-lt"/>
              </a:rPr>
              <a:t>publiczna – </a:t>
            </a:r>
            <a:r>
              <a:rPr lang="pl-PL" dirty="0">
                <a:latin typeface="+mj-lt"/>
              </a:rPr>
              <a:t>dostarcza lub odkupuje energi</a:t>
            </a:r>
            <a:r>
              <a:rPr lang="pl-PL" sz="2000" dirty="0">
                <a:latin typeface="+mj-lt"/>
              </a:rPr>
              <a:t>ę</a:t>
            </a:r>
            <a:r>
              <a:rPr lang="pl-PL" dirty="0">
                <a:latin typeface="+mj-lt"/>
              </a:rPr>
              <a:t>, gdy jest jej </a:t>
            </a:r>
            <a:r>
              <a:rPr lang="pl-PL" dirty="0" smtClean="0">
                <a:latin typeface="+mj-lt"/>
              </a:rPr>
              <a:t>nadmiar</a:t>
            </a:r>
            <a:endParaRPr lang="pl-PL" b="1" dirty="0">
              <a:latin typeface="+mj-lt"/>
            </a:endParaRPr>
          </a:p>
        </p:txBody>
      </p:sp>
      <p:graphicFrame>
        <p:nvGraphicFramePr>
          <p:cNvPr id="4" name="Obiekt 3"/>
          <p:cNvGraphicFramePr>
            <a:graphicFrameLocks noGrp="1" noChangeAspect="1"/>
          </p:cNvGraphicFramePr>
          <p:nvPr>
            <p:extLst>
              <p:ext uri="{D42A27DB-BD31-4B8C-83A1-F6EECF244321}">
                <p14:modId xmlns:p14="http://schemas.microsoft.com/office/powerpoint/2010/main" val="4199009749"/>
              </p:ext>
            </p:extLst>
          </p:nvPr>
        </p:nvGraphicFramePr>
        <p:xfrm>
          <a:off x="1154953" y="2603501"/>
          <a:ext cx="3785537" cy="3780764"/>
        </p:xfrm>
        <a:graphic>
          <a:graphicData uri="http://schemas.openxmlformats.org/presentationml/2006/ole">
            <mc:AlternateContent xmlns:mc="http://schemas.openxmlformats.org/markup-compatibility/2006">
              <mc:Choice xmlns:v="urn:schemas-microsoft-com:vml" Requires="v">
                <p:oleObj spid="_x0000_s2100" r:id="rId3" imgW="14387302" imgH="13714286" progId="">
                  <p:embed/>
                </p:oleObj>
              </mc:Choice>
              <mc:Fallback>
                <p:oleObj r:id="rId3" imgW="14387302" imgH="13714286"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53" y="2603501"/>
                        <a:ext cx="3785537" cy="37807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477935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zentacja OZE Pokrzywnica" id="{C3D0650B-1AF4-425E-A988-CEAB1F5FD2F8}" vid="{6F69ACE3-D70C-40D4-9F85-686FA4EBD50E}"/>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3338</TotalTime>
  <Words>1458</Words>
  <Application>Microsoft Office PowerPoint</Application>
  <PresentationFormat>Niestandardowy</PresentationFormat>
  <Paragraphs>196</Paragraphs>
  <Slides>30</Slides>
  <Notes>5</Notes>
  <HiddenSlides>0</HiddenSlides>
  <MMClips>0</MMClips>
  <ScaleCrop>false</ScaleCrop>
  <HeadingPairs>
    <vt:vector size="6" baseType="variant">
      <vt:variant>
        <vt:lpstr>Motyw</vt:lpstr>
      </vt:variant>
      <vt:variant>
        <vt:i4>2</vt:i4>
      </vt:variant>
      <vt:variant>
        <vt:lpstr>Osadzone serwery OLE</vt:lpstr>
      </vt:variant>
      <vt:variant>
        <vt:i4>0</vt:i4>
      </vt:variant>
      <vt:variant>
        <vt:lpstr>Tytuły slajdów</vt:lpstr>
      </vt:variant>
      <vt:variant>
        <vt:i4>30</vt:i4>
      </vt:variant>
    </vt:vector>
  </HeadingPairs>
  <TitlesOfParts>
    <vt:vector size="32" baseType="lpstr">
      <vt:lpstr>Jon (sala konferencyjna)</vt:lpstr>
      <vt:lpstr>Office Theme</vt:lpstr>
      <vt:lpstr>„Odnawialne źródła energii szansą poprawy jakości powietrza  na terenie Miasta i Gminy Krotoszyn”</vt:lpstr>
      <vt:lpstr>Parę słów o wykonawcy</vt:lpstr>
      <vt:lpstr>Zrealizowane projekty (2016 i 2017 r.)</vt:lpstr>
      <vt:lpstr>Co to jest instalacja OZE?</vt:lpstr>
      <vt:lpstr>Fotowoltaika</vt:lpstr>
      <vt:lpstr>Fotowoltaika – moduły smart</vt:lpstr>
      <vt:lpstr>Fotowoltaika – moduły smart</vt:lpstr>
      <vt:lpstr>Inwerter/falownik</vt:lpstr>
      <vt:lpstr>Schemat instalacji fotowoltaicznej</vt:lpstr>
      <vt:lpstr>Dobór instalacji PV</vt:lpstr>
      <vt:lpstr>Prezentacja programu PowerPoint</vt:lpstr>
      <vt:lpstr>Prezentacja programu PowerPoint</vt:lpstr>
      <vt:lpstr>Prezentacja programu PowerPoint</vt:lpstr>
      <vt:lpstr>Prezentacja programu PowerPoint</vt:lpstr>
      <vt:lpstr>Prezentacja programu PowerPoint</vt:lpstr>
      <vt:lpstr>Koszty instalacji (szacunkowe)  1 kWp ok. 4,644,00 zł brutto  </vt:lpstr>
      <vt:lpstr>Kolektory słoneczne (solary)</vt:lpstr>
      <vt:lpstr>Kolektory słoneczne - płaskie</vt:lpstr>
      <vt:lpstr>Instalacja solarna</vt:lpstr>
      <vt:lpstr>Zestaw solarny - zasobnik c.w.u.</vt:lpstr>
      <vt:lpstr>Koszty brutto instalacji solarnej</vt:lpstr>
      <vt:lpstr>Gwarancje pv + solar (minimum) </vt:lpstr>
      <vt:lpstr>Miejsce montażu instalacji solarnej i PV</vt:lpstr>
      <vt:lpstr>Wymagania dot. instalacji kotła</vt:lpstr>
      <vt:lpstr>Kocioł na biopaliwo (pellet)</vt:lpstr>
      <vt:lpstr>Kocioł na biopaliwo (pellet)</vt:lpstr>
      <vt:lpstr>Kocioł na biopaliwo (pellet)</vt:lpstr>
      <vt:lpstr>Termin naboru wniosków</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Odnawialne Źródła Energii</dc:title>
  <dc:creator>Dominika Zaręba</dc:creator>
  <cp:lastModifiedBy>Kasia</cp:lastModifiedBy>
  <cp:revision>89</cp:revision>
  <dcterms:created xsi:type="dcterms:W3CDTF">2016-10-13T09:51:38Z</dcterms:created>
  <dcterms:modified xsi:type="dcterms:W3CDTF">2017-07-11T09:37:25Z</dcterms:modified>
</cp:coreProperties>
</file>