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7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3" r:id="rId12"/>
    <p:sldId id="272" r:id="rId13"/>
    <p:sldId id="270" r:id="rId14"/>
    <p:sldId id="271" r:id="rId15"/>
    <p:sldId id="266" r:id="rId16"/>
    <p:sldId id="267" r:id="rId17"/>
    <p:sldId id="268" r:id="rId18"/>
    <p:sldId id="269" r:id="rId19"/>
    <p:sldId id="274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0877-5B19-4A79-A20A-6533C61E79F5}" type="datetimeFigureOut">
              <a:rPr lang="pl-PL" smtClean="0"/>
              <a:pPr/>
              <a:t>2015-04-11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76567-A958-4FFC-91C2-78DC6CB8A90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42446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0877-5B19-4A79-A20A-6533C61E79F5}" type="datetimeFigureOut">
              <a:rPr lang="pl-PL" smtClean="0"/>
              <a:pPr/>
              <a:t>2015-04-11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76567-A958-4FFC-91C2-78DC6CB8A90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61571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0877-5B19-4A79-A20A-6533C61E79F5}" type="datetimeFigureOut">
              <a:rPr lang="pl-PL" smtClean="0"/>
              <a:pPr/>
              <a:t>2015-04-11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76567-A958-4FFC-91C2-78DC6CB8A90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235057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0877-5B19-4A79-A20A-6533C61E79F5}" type="datetimeFigureOut">
              <a:rPr lang="pl-PL" smtClean="0"/>
              <a:pPr/>
              <a:t>2015-04-11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76567-A958-4FFC-91C2-78DC6CB8A90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99684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0877-5B19-4A79-A20A-6533C61E79F5}" type="datetimeFigureOut">
              <a:rPr lang="pl-PL" smtClean="0"/>
              <a:pPr/>
              <a:t>2015-04-11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76567-A958-4FFC-91C2-78DC6CB8A90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870496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0877-5B19-4A79-A20A-6533C61E79F5}" type="datetimeFigureOut">
              <a:rPr lang="pl-PL" smtClean="0"/>
              <a:pPr/>
              <a:t>2015-04-11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76567-A958-4FFC-91C2-78DC6CB8A90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435042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0877-5B19-4A79-A20A-6533C61E79F5}" type="datetimeFigureOut">
              <a:rPr lang="pl-PL" smtClean="0"/>
              <a:pPr/>
              <a:t>2015-04-11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76567-A958-4FFC-91C2-78DC6CB8A90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443407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0877-5B19-4A79-A20A-6533C61E79F5}" type="datetimeFigureOut">
              <a:rPr lang="pl-PL" smtClean="0"/>
              <a:pPr/>
              <a:t>2015-04-11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76567-A958-4FFC-91C2-78DC6CB8A90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71318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0877-5B19-4A79-A20A-6533C61E79F5}" type="datetimeFigureOut">
              <a:rPr lang="pl-PL" smtClean="0"/>
              <a:pPr/>
              <a:t>2015-04-11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76567-A958-4FFC-91C2-78DC6CB8A90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75829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0877-5B19-4A79-A20A-6533C61E79F5}" type="datetimeFigureOut">
              <a:rPr lang="pl-PL" smtClean="0"/>
              <a:pPr/>
              <a:t>2015-04-11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76567-A958-4FFC-91C2-78DC6CB8A90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8984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0877-5B19-4A79-A20A-6533C61E79F5}" type="datetimeFigureOut">
              <a:rPr lang="pl-PL" smtClean="0"/>
              <a:pPr/>
              <a:t>2015-04-11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76567-A958-4FFC-91C2-78DC6CB8A90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55270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0877-5B19-4A79-A20A-6533C61E79F5}" type="datetimeFigureOut">
              <a:rPr lang="pl-PL" smtClean="0"/>
              <a:pPr/>
              <a:t>2015-04-11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76567-A958-4FFC-91C2-78DC6CB8A90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2237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0877-5B19-4A79-A20A-6533C61E79F5}" type="datetimeFigureOut">
              <a:rPr lang="pl-PL" smtClean="0"/>
              <a:pPr/>
              <a:t>2015-04-11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76567-A958-4FFC-91C2-78DC6CB8A90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2834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0877-5B19-4A79-A20A-6533C61E79F5}" type="datetimeFigureOut">
              <a:rPr lang="pl-PL" smtClean="0"/>
              <a:pPr/>
              <a:t>2015-04-11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76567-A958-4FFC-91C2-78DC6CB8A90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47218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0877-5B19-4A79-A20A-6533C61E79F5}" type="datetimeFigureOut">
              <a:rPr lang="pl-PL" smtClean="0"/>
              <a:pPr/>
              <a:t>2015-04-11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76567-A958-4FFC-91C2-78DC6CB8A90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703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0877-5B19-4A79-A20A-6533C61E79F5}" type="datetimeFigureOut">
              <a:rPr lang="pl-PL" smtClean="0"/>
              <a:pPr/>
              <a:t>2015-04-11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76567-A958-4FFC-91C2-78DC6CB8A90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9437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90877-5B19-4A79-A20A-6533C61E79F5}" type="datetimeFigureOut">
              <a:rPr lang="pl-PL" smtClean="0"/>
              <a:pPr/>
              <a:t>2015-04-11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5476567-A958-4FFC-91C2-78DC6CB8A90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9123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71" r:id="rId1"/>
    <p:sldLayoutId id="2147484372" r:id="rId2"/>
    <p:sldLayoutId id="2147484373" r:id="rId3"/>
    <p:sldLayoutId id="2147484374" r:id="rId4"/>
    <p:sldLayoutId id="2147484375" r:id="rId5"/>
    <p:sldLayoutId id="2147484376" r:id="rId6"/>
    <p:sldLayoutId id="2147484377" r:id="rId7"/>
    <p:sldLayoutId id="2147484378" r:id="rId8"/>
    <p:sldLayoutId id="2147484379" r:id="rId9"/>
    <p:sldLayoutId id="2147484380" r:id="rId10"/>
    <p:sldLayoutId id="2147484381" r:id="rId11"/>
    <p:sldLayoutId id="2147484382" r:id="rId12"/>
    <p:sldLayoutId id="2147484383" r:id="rId13"/>
    <p:sldLayoutId id="2147484384" r:id="rId14"/>
    <p:sldLayoutId id="2147484385" r:id="rId15"/>
    <p:sldLayoutId id="214748438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rasmusplus.org.pl/oficjalne-tlumaczenie-na-jezyk-polski-przewodnika-po-programie-erasmus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tibank.pl/poland/kronenberg/polish/6138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gnig.pl/dzialania-spoleczne/fundacja-pgnig/konkursy-grantowe/dotacje-regulamin-i-wnioski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spoldzialamy.krotoszyn.pl/" TargetMode="External"/><Relationship Id="rId2" Type="http://schemas.openxmlformats.org/officeDocument/2006/relationships/hyperlink" Target="mailto:cki@krotoszyn.p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krotoszyn.bip.net.pl/?c=24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ip.umww.pl/292---489---kategoria_otwarte-konkursy-ofer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rpo.wielkopolskie.pl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unduszeuropejskie.gov.pl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undacjanbp.pl/" TargetMode="External"/><Relationship Id="rId3" Type="http://schemas.openxmlformats.org/officeDocument/2006/relationships/hyperlink" Target="http://www.pafw.pl/" TargetMode="External"/><Relationship Id="rId7" Type="http://schemas.openxmlformats.org/officeDocument/2006/relationships/hyperlink" Target="http://fundacjapzu.pl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itibank.pl/poland/kronenberg/polish/" TargetMode="External"/><Relationship Id="rId5" Type="http://schemas.openxmlformats.org/officeDocument/2006/relationships/hyperlink" Target="http://fundacja.bzwbk.pl/" TargetMode="External"/><Relationship Id="rId4" Type="http://schemas.openxmlformats.org/officeDocument/2006/relationships/hyperlink" Target="http://www.batory.org.pl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ac.gov.pl/projekty/zbiorki-publiczne-po-nowem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1935163"/>
            <a:ext cx="6858000" cy="1655762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94380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Zewnętrzne źródła finansowania  działalności NGO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4842" y="1910687"/>
            <a:ext cx="7001301" cy="45856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u="sng" dirty="0" smtClean="0"/>
              <a:t>Sponsoring</a:t>
            </a:r>
            <a:r>
              <a:rPr lang="pl-PL" dirty="0" smtClean="0"/>
              <a:t> - Sponsor przekazuje środki finansowe, materialne </a:t>
            </a:r>
            <a:br>
              <a:rPr lang="pl-PL" dirty="0" smtClean="0"/>
            </a:br>
            <a:r>
              <a:rPr lang="pl-PL" dirty="0" smtClean="0"/>
              <a:t>lub usługi sponsorowanemu w zamian za działania promocyjne </a:t>
            </a:r>
            <a:br>
              <a:rPr lang="pl-PL" dirty="0" smtClean="0"/>
            </a:br>
            <a:r>
              <a:rPr lang="pl-PL" dirty="0" smtClean="0"/>
              <a:t>ze strony sponsorowanego. Cechy sponsoringu:</a:t>
            </a:r>
          </a:p>
          <a:p>
            <a:pPr algn="just"/>
            <a:r>
              <a:rPr lang="pl-PL" dirty="0" smtClean="0"/>
              <a:t>Polega na wzajemnych świadczeniach sponsora </a:t>
            </a:r>
            <a:br>
              <a:rPr lang="pl-PL" dirty="0" smtClean="0"/>
            </a:br>
            <a:r>
              <a:rPr lang="pl-PL" dirty="0" smtClean="0"/>
              <a:t>i sponsorowanego,</a:t>
            </a:r>
          </a:p>
          <a:p>
            <a:pPr algn="just"/>
            <a:r>
              <a:rPr lang="pl-PL" dirty="0" smtClean="0"/>
              <a:t>Sponsor daje do dyspozycji sponsorowanego ustaloną kwotę pieniędzy lub inne zasoby,</a:t>
            </a:r>
          </a:p>
          <a:p>
            <a:pPr algn="just"/>
            <a:r>
              <a:rPr lang="pl-PL" dirty="0" smtClean="0"/>
              <a:t>Sponsorowany wykonuje uprzednio uzgodnione świadczenia, które przyczyniają się do realizacji celów marketingowych sponsora</a:t>
            </a:r>
          </a:p>
          <a:p>
            <a:pPr algn="just"/>
            <a:r>
              <a:rPr lang="pl-PL" dirty="0" smtClean="0"/>
              <a:t>Pomiędzy sponsorem a partnerstwem powinna zostać spisana umowa sponsorska – wskazująca jasne warunki współpracy.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Fundusze krajowe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9307" y="1396315"/>
            <a:ext cx="6946711" cy="388077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pl-PL" sz="6400" b="1" dirty="0" smtClean="0">
                <a:latin typeface="+mj-lt"/>
              </a:rPr>
              <a:t>Urząd Miejski w Krotoszynie- </a:t>
            </a:r>
            <a:r>
              <a:rPr lang="pl-PL" sz="6400" dirty="0" smtClean="0">
                <a:latin typeface="+mj-lt"/>
              </a:rPr>
              <a:t>realizacja zadań publicznych w trybie małych zleceń</a:t>
            </a:r>
            <a:endParaRPr lang="pl-PL" sz="6400" b="1" dirty="0" smtClean="0">
              <a:latin typeface="+mj-lt"/>
            </a:endParaRPr>
          </a:p>
          <a:p>
            <a:pPr>
              <a:lnSpc>
                <a:spcPct val="120000"/>
              </a:lnSpc>
              <a:buNone/>
            </a:pPr>
            <a:r>
              <a:rPr lang="pl-PL" sz="6400" b="1" dirty="0" smtClean="0">
                <a:latin typeface="+mj-lt"/>
              </a:rPr>
              <a:t>SPORT</a:t>
            </a:r>
            <a:endParaRPr lang="pl-PL" sz="6400" b="1" dirty="0" smtClean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pl-PL" sz="6400" b="1" dirty="0" smtClean="0">
                <a:latin typeface="+mj-lt"/>
              </a:rPr>
              <a:t>Zadanie nr 1. </a:t>
            </a:r>
            <a:r>
              <a:rPr lang="pl-PL" sz="6400" dirty="0" smtClean="0">
                <a:latin typeface="+mj-lt"/>
              </a:rPr>
              <a:t>Wspieranie i upowszechnianie kultury fizycznej i sportu oraz </a:t>
            </a:r>
            <a:r>
              <a:rPr lang="pl-PL" sz="6400" dirty="0" smtClean="0">
                <a:latin typeface="+mj-lt"/>
              </a:rPr>
              <a:t>turystyki i </a:t>
            </a:r>
            <a:r>
              <a:rPr lang="pl-PL" sz="6400" dirty="0" smtClean="0">
                <a:latin typeface="+mj-lt"/>
              </a:rPr>
              <a:t>krajoznawstwa- </a:t>
            </a:r>
            <a:r>
              <a:rPr lang="pl-PL" sz="6400" b="1" dirty="0" smtClean="0">
                <a:solidFill>
                  <a:srgbClr val="FF0000"/>
                </a:solidFill>
                <a:latin typeface="+mj-lt"/>
              </a:rPr>
              <a:t>10.000 zł</a:t>
            </a:r>
          </a:p>
          <a:p>
            <a:pPr>
              <a:lnSpc>
                <a:spcPct val="120000"/>
              </a:lnSpc>
              <a:buNone/>
            </a:pPr>
            <a:r>
              <a:rPr lang="pl-PL" sz="6400" b="1" dirty="0" smtClean="0">
                <a:latin typeface="+mj-lt"/>
              </a:rPr>
              <a:t>KULTURA I INTEGRACJA EUROPEJSKA</a:t>
            </a:r>
          </a:p>
          <a:p>
            <a:pPr>
              <a:lnSpc>
                <a:spcPct val="120000"/>
              </a:lnSpc>
            </a:pPr>
            <a:r>
              <a:rPr lang="pl-PL" sz="6400" b="1" dirty="0" smtClean="0">
                <a:latin typeface="+mj-lt"/>
              </a:rPr>
              <a:t>Zadanie nr 1. </a:t>
            </a:r>
            <a:r>
              <a:rPr lang="pl-PL" sz="6400" dirty="0" smtClean="0">
                <a:latin typeface="+mj-lt"/>
              </a:rPr>
              <a:t>Działania na rzecz upowszechniania kultury i sztuki oraz ochrony dóbr </a:t>
            </a:r>
            <a:r>
              <a:rPr lang="pl-PL" sz="6400" dirty="0" smtClean="0">
                <a:latin typeface="+mj-lt"/>
              </a:rPr>
              <a:t>kultury i </a:t>
            </a:r>
            <a:r>
              <a:rPr lang="pl-PL" sz="6400" dirty="0" smtClean="0">
                <a:latin typeface="+mj-lt"/>
              </a:rPr>
              <a:t>tożsamości kulturowej- </a:t>
            </a:r>
            <a:r>
              <a:rPr lang="pl-PL" sz="6400" b="1" dirty="0" smtClean="0">
                <a:solidFill>
                  <a:srgbClr val="FF0000"/>
                </a:solidFill>
                <a:latin typeface="+mj-lt"/>
              </a:rPr>
              <a:t>8.885 zł</a:t>
            </a:r>
          </a:p>
          <a:p>
            <a:pPr>
              <a:lnSpc>
                <a:spcPct val="120000"/>
              </a:lnSpc>
              <a:buNone/>
            </a:pPr>
            <a:r>
              <a:rPr lang="pl-PL" sz="6400" b="1" dirty="0" smtClean="0">
                <a:latin typeface="+mj-lt"/>
              </a:rPr>
              <a:t>POMOC SPOŁECZNA, WSPÓŁPRACA </a:t>
            </a:r>
            <a:r>
              <a:rPr lang="pl-PL" sz="6400" b="1" dirty="0" smtClean="0">
                <a:latin typeface="+mj-lt"/>
              </a:rPr>
              <a:t>ADMINISTRACJI Z </a:t>
            </a:r>
            <a:r>
              <a:rPr lang="pl-PL" sz="6400" b="1" dirty="0" smtClean="0">
                <a:latin typeface="+mj-lt"/>
              </a:rPr>
              <a:t>ORGANIZACJAMI POZARZĄDOWYMI</a:t>
            </a:r>
          </a:p>
          <a:p>
            <a:pPr>
              <a:lnSpc>
                <a:spcPct val="120000"/>
              </a:lnSpc>
            </a:pPr>
            <a:r>
              <a:rPr lang="pl-PL" sz="6400" b="1" dirty="0" smtClean="0">
                <a:latin typeface="+mj-lt"/>
              </a:rPr>
              <a:t>Zadanie nr 1. </a:t>
            </a:r>
            <a:r>
              <a:rPr lang="pl-PL" sz="6400" dirty="0" smtClean="0">
                <a:latin typeface="+mj-lt"/>
              </a:rPr>
              <a:t>Organizowanie pomocy społecznej, w tym pomocy rodzinom i osobom w </a:t>
            </a:r>
            <a:r>
              <a:rPr lang="pl-PL" sz="6400" dirty="0" smtClean="0">
                <a:latin typeface="+mj-lt"/>
              </a:rPr>
              <a:t>trudnej sytuacji </a:t>
            </a:r>
            <a:r>
              <a:rPr lang="pl-PL" sz="6400" dirty="0" smtClean="0">
                <a:latin typeface="+mj-lt"/>
              </a:rPr>
              <a:t>życiowej oraz wyrównywanie szans osób starszych i </a:t>
            </a:r>
            <a:r>
              <a:rPr lang="pl-PL" sz="6400" dirty="0" smtClean="0">
                <a:latin typeface="+mj-lt"/>
              </a:rPr>
              <a:t>dyskryminowanych grup </a:t>
            </a:r>
            <a:r>
              <a:rPr lang="pl-PL" sz="6400" dirty="0" smtClean="0">
                <a:latin typeface="+mj-lt"/>
              </a:rPr>
              <a:t>społecznych- </a:t>
            </a:r>
            <a:r>
              <a:rPr lang="pl-PL" sz="6400" b="1" dirty="0" smtClean="0">
                <a:solidFill>
                  <a:srgbClr val="FF0000"/>
                </a:solidFill>
                <a:latin typeface="+mj-lt"/>
              </a:rPr>
              <a:t>14.700 zł</a:t>
            </a:r>
          </a:p>
          <a:p>
            <a:pPr>
              <a:lnSpc>
                <a:spcPct val="120000"/>
              </a:lnSpc>
            </a:pPr>
            <a:r>
              <a:rPr lang="pl-PL" sz="6400" b="1" dirty="0" smtClean="0">
                <a:latin typeface="+mj-lt"/>
              </a:rPr>
              <a:t>Zadanie nr 2. </a:t>
            </a:r>
            <a:r>
              <a:rPr lang="pl-PL" sz="6400" dirty="0" smtClean="0">
                <a:latin typeface="+mj-lt"/>
              </a:rPr>
              <a:t>Działalności wspomagające rozwój gospodarczy, w tym </a:t>
            </a:r>
            <a:r>
              <a:rPr lang="pl-PL" sz="6400" dirty="0" smtClean="0">
                <a:latin typeface="+mj-lt"/>
              </a:rPr>
              <a:t>rozwój Przedsiębiorczości </a:t>
            </a:r>
            <a:r>
              <a:rPr lang="pl-PL" sz="6400" b="1" dirty="0" smtClean="0">
                <a:solidFill>
                  <a:srgbClr val="FF0000"/>
                </a:solidFill>
                <a:latin typeface="+mj-lt"/>
              </a:rPr>
              <a:t>5.000 zł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Fundusze unijne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None/>
            </a:pPr>
            <a:r>
              <a:rPr lang="pl-PL" b="1" u="sng" dirty="0" smtClean="0"/>
              <a:t>Program ERASMUS +</a:t>
            </a:r>
          </a:p>
          <a:p>
            <a:pPr>
              <a:lnSpc>
                <a:spcPct val="120000"/>
              </a:lnSpc>
            </a:pPr>
            <a:r>
              <a:rPr lang="pl-PL" dirty="0" smtClean="0"/>
              <a:t>Akcja 1 Projekt mobilności osób uczących się i kadry w ramach kształcenia szkolnego i zawodowego 	</a:t>
            </a:r>
            <a:endParaRPr lang="pl-PL" dirty="0" smtClean="0"/>
          </a:p>
          <a:p>
            <a:pPr>
              <a:lnSpc>
                <a:spcPct val="120000"/>
              </a:lnSpc>
              <a:buNone/>
            </a:pPr>
            <a:endParaRPr lang="pl-PL" dirty="0" smtClean="0"/>
          </a:p>
          <a:p>
            <a:pPr>
              <a:lnSpc>
                <a:spcPct val="120000"/>
              </a:lnSpc>
            </a:pPr>
            <a:r>
              <a:rPr lang="pl-PL" dirty="0" smtClean="0"/>
              <a:t>Akcja 2 Współpraca na rzecz innowacji i wymiany dobrych </a:t>
            </a:r>
            <a:r>
              <a:rPr lang="pl-PL" dirty="0" smtClean="0"/>
              <a:t>praktyk</a:t>
            </a:r>
          </a:p>
          <a:p>
            <a:pPr>
              <a:lnSpc>
                <a:spcPct val="120000"/>
              </a:lnSpc>
            </a:pPr>
            <a:endParaRPr lang="pl-PL" dirty="0" smtClean="0"/>
          </a:p>
          <a:p>
            <a:pPr>
              <a:lnSpc>
                <a:spcPct val="120000"/>
              </a:lnSpc>
            </a:pPr>
            <a:r>
              <a:rPr lang="pl-PL" dirty="0" smtClean="0"/>
              <a:t>Akcja 3 Wsparcie </a:t>
            </a:r>
            <a:r>
              <a:rPr lang="pl-PL" dirty="0" smtClean="0"/>
              <a:t>w reformowaniu </a:t>
            </a:r>
            <a:r>
              <a:rPr lang="pl-PL" dirty="0" smtClean="0"/>
              <a:t>systemu edukacji.</a:t>
            </a:r>
          </a:p>
          <a:p>
            <a:pPr>
              <a:lnSpc>
                <a:spcPct val="120000"/>
              </a:lnSpc>
              <a:buNone/>
            </a:pPr>
            <a:r>
              <a:rPr lang="pl-PL" dirty="0" smtClean="0">
                <a:hlinkClick r:id="rId2"/>
              </a:rPr>
              <a:t>http://erasmusplus.org.pl/oficjalne-tlumaczenie-na-jezyk-polski-przewodnika-po-programie-erasmus</a:t>
            </a:r>
            <a:r>
              <a:rPr lang="pl-PL" dirty="0" smtClean="0">
                <a:hlinkClick r:id="rId2"/>
              </a:rPr>
              <a:t>/</a:t>
            </a:r>
            <a:r>
              <a:rPr lang="pl-PL" dirty="0" smtClean="0"/>
              <a:t> 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Fundusze unijne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95951" y="1546441"/>
            <a:ext cx="6347714" cy="3880773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pl-PL" sz="5500" b="1" u="sng" dirty="0" smtClean="0"/>
              <a:t>Program ERASMUS +</a:t>
            </a:r>
          </a:p>
          <a:p>
            <a:pPr>
              <a:lnSpc>
                <a:spcPct val="120000"/>
              </a:lnSpc>
            </a:pPr>
            <a:r>
              <a:rPr lang="pl-PL" sz="5500" dirty="0"/>
              <a:t>Akcja 1 </a:t>
            </a:r>
            <a:r>
              <a:rPr lang="pl-PL" sz="5500" dirty="0" smtClean="0"/>
              <a:t>Projekt mobilności </a:t>
            </a:r>
            <a:r>
              <a:rPr lang="pl-PL" sz="5500" dirty="0"/>
              <a:t>osób </a:t>
            </a:r>
            <a:r>
              <a:rPr lang="pl-PL" sz="5500" dirty="0" smtClean="0"/>
              <a:t>uczących </a:t>
            </a:r>
            <a:r>
              <a:rPr lang="pl-PL" sz="5500" dirty="0"/>
              <a:t>się i kadry w </a:t>
            </a:r>
            <a:r>
              <a:rPr lang="pl-PL" sz="5500" dirty="0" smtClean="0"/>
              <a:t>ramach kształcenia szkolnego </a:t>
            </a:r>
            <a:r>
              <a:rPr lang="pl-PL" sz="5500" dirty="0"/>
              <a:t>i </a:t>
            </a:r>
            <a:r>
              <a:rPr lang="pl-PL" sz="5500" dirty="0" smtClean="0"/>
              <a:t>zawodowego </a:t>
            </a:r>
            <a:r>
              <a:rPr lang="pl-PL" sz="5500" dirty="0"/>
              <a:t>	</a:t>
            </a:r>
            <a:endParaRPr lang="pl-PL" sz="5500" dirty="0" smtClean="0"/>
          </a:p>
          <a:p>
            <a:pPr>
              <a:lnSpc>
                <a:spcPct val="120000"/>
              </a:lnSpc>
              <a:buNone/>
            </a:pPr>
            <a:r>
              <a:rPr lang="pl-PL" sz="5500" b="1" dirty="0"/>
              <a:t>Mobilność kadry: </a:t>
            </a:r>
            <a:endParaRPr lang="pl-PL" sz="5500" dirty="0"/>
          </a:p>
          <a:p>
            <a:r>
              <a:rPr lang="pl-PL" sz="6000" dirty="0" smtClean="0"/>
              <a:t>Projekty mobilności kadry zajmującej się edukacją szkolną</a:t>
            </a:r>
          </a:p>
          <a:p>
            <a:r>
              <a:rPr lang="pl-PL" sz="6000" dirty="0" smtClean="0"/>
              <a:t>Mobilność kadry edukacji dorosłych </a:t>
            </a:r>
          </a:p>
          <a:p>
            <a:r>
              <a:rPr lang="pl-PL" sz="6000" dirty="0" smtClean="0"/>
              <a:t>Projekty mobilności osób młodych i osób pracujących z młodzieżą</a:t>
            </a:r>
          </a:p>
          <a:p>
            <a:r>
              <a:rPr lang="pl-PL" sz="6000" dirty="0" smtClean="0"/>
              <a:t>Wydarzenia na dużą skalę w ramach wolontariatu europejskiego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04805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95951" y="322997"/>
            <a:ext cx="6347713" cy="1320800"/>
          </a:xfrm>
        </p:spPr>
        <p:txBody>
          <a:bodyPr/>
          <a:lstStyle/>
          <a:p>
            <a:pPr algn="ctr"/>
            <a:r>
              <a:rPr lang="pl-PL" dirty="0"/>
              <a:t>Fundusze unijne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1038" y="1232542"/>
            <a:ext cx="6347714" cy="388077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pl-PL" sz="7200" b="1" u="sng" dirty="0"/>
              <a:t>Program ERASMUS +</a:t>
            </a:r>
          </a:p>
          <a:p>
            <a:pPr>
              <a:lnSpc>
                <a:spcPct val="120000"/>
              </a:lnSpc>
            </a:pPr>
            <a:endParaRPr lang="pl-PL" sz="7200" dirty="0" smtClean="0"/>
          </a:p>
          <a:p>
            <a:pPr>
              <a:lnSpc>
                <a:spcPct val="120000"/>
              </a:lnSpc>
              <a:buNone/>
            </a:pPr>
            <a:r>
              <a:rPr lang="pl-PL" sz="7200" dirty="0" smtClean="0"/>
              <a:t>Akcja </a:t>
            </a:r>
            <a:r>
              <a:rPr lang="pl-PL" sz="7200" dirty="0"/>
              <a:t>2 </a:t>
            </a:r>
            <a:r>
              <a:rPr lang="pl-PL" sz="7200" dirty="0" smtClean="0"/>
              <a:t>Współpraca </a:t>
            </a:r>
            <a:r>
              <a:rPr lang="pl-PL" sz="7200" dirty="0"/>
              <a:t>na rzecz innowacji i wymiany dobrych praktyk 	</a:t>
            </a:r>
            <a:endParaRPr lang="pl-PL" sz="7200" dirty="0" smtClean="0"/>
          </a:p>
          <a:p>
            <a:pPr algn="just">
              <a:lnSpc>
                <a:spcPct val="120000"/>
              </a:lnSpc>
              <a:buNone/>
            </a:pPr>
            <a:r>
              <a:rPr lang="pl-PL" sz="7200" b="1" dirty="0"/>
              <a:t>Projekty w dziedzinie kształcenie i szkolenie zawodowe: </a:t>
            </a:r>
            <a:endParaRPr lang="pl-PL" sz="7200" dirty="0"/>
          </a:p>
          <a:p>
            <a:pPr algn="just">
              <a:lnSpc>
                <a:spcPct val="120000"/>
              </a:lnSpc>
            </a:pPr>
            <a:r>
              <a:rPr lang="pl-PL" sz="7200" dirty="0" smtClean="0"/>
              <a:t>działania</a:t>
            </a:r>
            <a:r>
              <a:rPr lang="pl-PL" sz="7200" dirty="0"/>
              <a:t>, które prowadzą do </a:t>
            </a:r>
            <a:r>
              <a:rPr lang="pl-PL" sz="7200" dirty="0" smtClean="0"/>
              <a:t>zacieśnienia </a:t>
            </a:r>
            <a:r>
              <a:rPr lang="pl-PL" sz="7200" dirty="0"/>
              <a:t>współpracy między </a:t>
            </a:r>
            <a:r>
              <a:rPr lang="pl-PL" sz="7200" dirty="0" smtClean="0"/>
              <a:t>organizacjami </a:t>
            </a:r>
            <a:r>
              <a:rPr lang="pl-PL" sz="7200" dirty="0"/>
              <a:t>w celu ustanowienia wymiany praktyk; </a:t>
            </a:r>
          </a:p>
          <a:p>
            <a:pPr algn="just">
              <a:lnSpc>
                <a:spcPct val="120000"/>
              </a:lnSpc>
            </a:pPr>
            <a:r>
              <a:rPr lang="pl-PL" sz="7200" dirty="0" smtClean="0"/>
              <a:t>działania </a:t>
            </a:r>
            <a:r>
              <a:rPr lang="pl-PL" sz="7200" dirty="0"/>
              <a:t>promujące opracowywanie, wypróbowywanie lub wdrażanie </a:t>
            </a:r>
            <a:r>
              <a:rPr lang="pl-PL" sz="7200" dirty="0" smtClean="0"/>
              <a:t>innowacyjnych </a:t>
            </a:r>
            <a:r>
              <a:rPr lang="pl-PL" sz="7200" dirty="0"/>
              <a:t>praktyk w dziedzinie kształcenia, </a:t>
            </a:r>
            <a:r>
              <a:rPr lang="pl-PL" sz="7200" dirty="0" smtClean="0"/>
              <a:t>szkolenia i młodzieży; </a:t>
            </a:r>
          </a:p>
          <a:p>
            <a:pPr algn="just">
              <a:lnSpc>
                <a:spcPct val="120000"/>
              </a:lnSpc>
            </a:pPr>
            <a:r>
              <a:rPr lang="pl-PL" sz="7200" dirty="0" smtClean="0"/>
              <a:t>działania w zakresie współpracy między władzami regionalnymi, mające na celu promowanie rozwoju systemów kształcenia, szkolenia i na rzecz młodzieży oraz włączenia ich w działania związane z rozwojem lokalnym i regionalnym; 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45687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6894" y="295702"/>
            <a:ext cx="6347713" cy="1320800"/>
          </a:xfrm>
        </p:spPr>
        <p:txBody>
          <a:bodyPr/>
          <a:lstStyle/>
          <a:p>
            <a:pPr algn="ctr"/>
            <a:r>
              <a:rPr lang="pl-PL" dirty="0"/>
              <a:t>Fundacje </a:t>
            </a:r>
            <a:r>
              <a:rPr lang="pl-PL" dirty="0" err="1"/>
              <a:t>grantodawcze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3660" y="1207935"/>
            <a:ext cx="6347714" cy="3880773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pl-PL" sz="7200" b="1" u="sng" dirty="0"/>
              <a:t>Fundacja </a:t>
            </a:r>
            <a:r>
              <a:rPr lang="pl-PL" sz="7200" b="1" u="sng" dirty="0" smtClean="0"/>
              <a:t>Bankowa </a:t>
            </a:r>
            <a:r>
              <a:rPr lang="pl-PL" sz="7200" b="1" u="sng" dirty="0" smtClean="0"/>
              <a:t>przy </a:t>
            </a:r>
            <a:r>
              <a:rPr lang="pl-PL" sz="7200" b="1" u="sng" dirty="0" smtClean="0"/>
              <a:t>Citi </a:t>
            </a:r>
            <a:r>
              <a:rPr lang="pl-PL" sz="7200" b="1" u="sng" dirty="0" smtClean="0"/>
              <a:t>Banku im</a:t>
            </a:r>
            <a:r>
              <a:rPr lang="pl-PL" sz="7200" b="1" u="sng" dirty="0"/>
              <a:t>. </a:t>
            </a:r>
            <a:r>
              <a:rPr lang="pl-PL" sz="7200" b="1" u="sng" dirty="0" smtClean="0"/>
              <a:t>Leopolda </a:t>
            </a:r>
            <a:r>
              <a:rPr lang="pl-PL" sz="7200" b="1" u="sng" dirty="0" smtClean="0"/>
              <a:t>Kronenberga, </a:t>
            </a:r>
            <a:r>
              <a:rPr lang="pl-PL" sz="7200" dirty="0" smtClean="0"/>
              <a:t>wspiera </a:t>
            </a:r>
            <a:r>
              <a:rPr lang="pl-PL" sz="7200" dirty="0"/>
              <a:t>działania na rzecz dobra publicznego w zakresie </a:t>
            </a:r>
            <a:r>
              <a:rPr lang="pl-PL" sz="7200" dirty="0" smtClean="0"/>
              <a:t>edukacji </a:t>
            </a:r>
            <a:r>
              <a:rPr lang="pl-PL" sz="7200" dirty="0"/>
              <a:t>i rozwoju lokalnego. W ramach Programu </a:t>
            </a:r>
            <a:r>
              <a:rPr lang="pl-PL" sz="7200" dirty="0" smtClean="0"/>
              <a:t>fundacja </a:t>
            </a:r>
            <a:r>
              <a:rPr lang="pl-PL" sz="7200" dirty="0"/>
              <a:t>udziela dofinansowań instytucjom non-profit na </a:t>
            </a:r>
            <a:r>
              <a:rPr lang="pl-PL" sz="7200" dirty="0" smtClean="0"/>
              <a:t>przedsięwzięcia </a:t>
            </a:r>
            <a:r>
              <a:rPr lang="pl-PL" sz="7200" dirty="0"/>
              <a:t>mieszczące się w ramach dwóch </a:t>
            </a:r>
            <a:r>
              <a:rPr lang="pl-PL" sz="7200" dirty="0" smtClean="0"/>
              <a:t>głównych </a:t>
            </a:r>
            <a:r>
              <a:rPr lang="pl-PL" sz="7200" dirty="0"/>
              <a:t>obszarów </a:t>
            </a:r>
            <a:r>
              <a:rPr lang="pl-PL" sz="7200" dirty="0" smtClean="0"/>
              <a:t>programowych:</a:t>
            </a:r>
          </a:p>
          <a:p>
            <a:pPr algn="just">
              <a:lnSpc>
                <a:spcPct val="120000"/>
              </a:lnSpc>
            </a:pPr>
            <a:r>
              <a:rPr lang="pl-PL" sz="7200" dirty="0" smtClean="0"/>
              <a:t>I</a:t>
            </a:r>
            <a:r>
              <a:rPr lang="pl-PL" sz="7200" dirty="0"/>
              <a:t>. EDUKACJA </a:t>
            </a:r>
          </a:p>
          <a:p>
            <a:pPr algn="just">
              <a:lnSpc>
                <a:spcPct val="120000"/>
              </a:lnSpc>
            </a:pPr>
            <a:r>
              <a:rPr lang="pl-PL" sz="7200" dirty="0"/>
              <a:t>Innowacje w </a:t>
            </a:r>
            <a:r>
              <a:rPr lang="pl-PL" sz="7200" dirty="0" smtClean="0"/>
              <a:t>edukacji, Edukacja ekonomiczna, Dziedzictwo </a:t>
            </a:r>
            <a:r>
              <a:rPr lang="pl-PL" sz="7200" dirty="0"/>
              <a:t>kulturowe i </a:t>
            </a:r>
            <a:r>
              <a:rPr lang="pl-PL" sz="7200" dirty="0" smtClean="0"/>
              <a:t>tradycje, Twórczość </a:t>
            </a:r>
            <a:r>
              <a:rPr lang="pl-PL" sz="7200" dirty="0"/>
              <a:t>artystyczna dzieci i młodzieży </a:t>
            </a:r>
            <a:r>
              <a:rPr lang="pl-PL" sz="7200" dirty="0" smtClean="0"/>
              <a:t> (warsztaty, szkolenia, konkursy i olimpiady)</a:t>
            </a:r>
            <a:endParaRPr lang="pl-PL" sz="7200" dirty="0"/>
          </a:p>
          <a:p>
            <a:pPr>
              <a:lnSpc>
                <a:spcPct val="120000"/>
              </a:lnSpc>
            </a:pPr>
            <a:r>
              <a:rPr lang="pl-PL" sz="7200" dirty="0"/>
              <a:t>II. ROZWÓJ </a:t>
            </a:r>
            <a:r>
              <a:rPr lang="pl-PL" sz="7200" dirty="0" smtClean="0"/>
              <a:t>LOKALNY</a:t>
            </a:r>
            <a:endParaRPr lang="pl-PL" sz="7200" dirty="0"/>
          </a:p>
          <a:p>
            <a:pPr>
              <a:lnSpc>
                <a:spcPct val="120000"/>
              </a:lnSpc>
            </a:pPr>
            <a:r>
              <a:rPr lang="pl-PL" sz="7200" dirty="0"/>
              <a:t>Priorytety opieki </a:t>
            </a:r>
            <a:r>
              <a:rPr lang="pl-PL" sz="7200" dirty="0" smtClean="0"/>
              <a:t>zdrowotnej, </a:t>
            </a:r>
            <a:r>
              <a:rPr lang="pl-PL" sz="7200" dirty="0"/>
              <a:t>Polityka </a:t>
            </a:r>
            <a:r>
              <a:rPr lang="pl-PL" sz="7200" dirty="0" smtClean="0"/>
              <a:t>społeczna, </a:t>
            </a:r>
            <a:r>
              <a:rPr lang="pl-PL" sz="7200" dirty="0"/>
              <a:t>Nauka przedsiębiorczości </a:t>
            </a:r>
            <a:endParaRPr lang="pl-PL" sz="7200" dirty="0" smtClean="0"/>
          </a:p>
          <a:p>
            <a:pPr>
              <a:lnSpc>
                <a:spcPct val="120000"/>
              </a:lnSpc>
            </a:pPr>
            <a:r>
              <a:rPr lang="pl-PL" sz="7200" dirty="0" smtClean="0">
                <a:solidFill>
                  <a:srgbClr val="FF0000"/>
                </a:solidFill>
              </a:rPr>
              <a:t>Termin składania wniosków</a:t>
            </a:r>
            <a:r>
              <a:rPr lang="pl-PL" sz="7200" dirty="0">
                <a:solidFill>
                  <a:srgbClr val="FF0000"/>
                </a:solidFill>
              </a:rPr>
              <a:t>	</a:t>
            </a:r>
            <a:r>
              <a:rPr lang="pl-PL" sz="7200" dirty="0" smtClean="0">
                <a:solidFill>
                  <a:srgbClr val="FF0000"/>
                </a:solidFill>
              </a:rPr>
              <a:t>: 7 września </a:t>
            </a:r>
            <a:br>
              <a:rPr lang="pl-PL" sz="7200" dirty="0" smtClean="0">
                <a:solidFill>
                  <a:srgbClr val="FF0000"/>
                </a:solidFill>
              </a:rPr>
            </a:br>
            <a:r>
              <a:rPr lang="pl-PL" sz="7200" dirty="0" smtClean="0">
                <a:solidFill>
                  <a:srgbClr val="FF0000"/>
                </a:solidFill>
              </a:rPr>
              <a:t>do 2 października 2015 </a:t>
            </a:r>
            <a:r>
              <a:rPr lang="pl-PL" sz="7200" dirty="0" smtClean="0">
                <a:solidFill>
                  <a:srgbClr val="FF0000"/>
                </a:solidFill>
                <a:hlinkClick r:id="rId2"/>
              </a:rPr>
              <a:t>http://</a:t>
            </a:r>
            <a:r>
              <a:rPr lang="pl-PL" sz="7200" dirty="0" smtClean="0">
                <a:solidFill>
                  <a:srgbClr val="FF0000"/>
                </a:solidFill>
                <a:hlinkClick r:id="rId2"/>
              </a:rPr>
              <a:t>www.citibank.pl/poland/kronenberg/polish/6138.htm</a:t>
            </a:r>
            <a:r>
              <a:rPr lang="pl-PL" sz="7200" dirty="0" smtClean="0">
                <a:solidFill>
                  <a:srgbClr val="FF0000"/>
                </a:solidFill>
              </a:rPr>
              <a:t> </a:t>
            </a:r>
            <a:endParaRPr lang="pl-PL" sz="7200" dirty="0">
              <a:solidFill>
                <a:srgbClr val="FF0000"/>
              </a:solidFill>
            </a:endParaRPr>
          </a:p>
          <a:p>
            <a:r>
              <a:rPr lang="pl-PL" dirty="0" smtClean="0"/>
              <a:t> </a:t>
            </a:r>
            <a:r>
              <a:rPr lang="pl-PL" dirty="0"/>
              <a:t>	</a:t>
            </a:r>
          </a:p>
          <a:p>
            <a:r>
              <a:rPr lang="pl-PL" dirty="0"/>
              <a:t>	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69483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Fundacje </a:t>
            </a:r>
            <a:r>
              <a:rPr lang="pl-PL" dirty="0" err="1"/>
              <a:t>grantodawcze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46364" y="1593274"/>
            <a:ext cx="6721786" cy="46559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u="sng" dirty="0"/>
              <a:t>Fundacja PZU </a:t>
            </a:r>
            <a:r>
              <a:rPr lang="pl-PL" dirty="0"/>
              <a:t>prowadzi </a:t>
            </a:r>
            <a:r>
              <a:rPr lang="pl-PL" dirty="0" smtClean="0"/>
              <a:t>nabór </a:t>
            </a:r>
            <a:r>
              <a:rPr lang="pl-PL" dirty="0"/>
              <a:t>wniosków o </a:t>
            </a:r>
            <a:r>
              <a:rPr lang="pl-PL" dirty="0" smtClean="0"/>
              <a:t>dofinansowanie projektów edukacyjnych </a:t>
            </a:r>
            <a:r>
              <a:rPr lang="pl-PL" dirty="0"/>
              <a:t>w trzech zakresach </a:t>
            </a:r>
            <a:r>
              <a:rPr lang="pl-PL" dirty="0" smtClean="0"/>
              <a:t>tematycznych</a:t>
            </a:r>
            <a:r>
              <a:rPr lang="pl-PL" dirty="0"/>
              <a:t>. </a:t>
            </a:r>
            <a:endParaRPr lang="pl-PL" dirty="0" smtClean="0"/>
          </a:p>
          <a:p>
            <a:pPr marL="0" indent="0">
              <a:buNone/>
            </a:pPr>
            <a:r>
              <a:rPr lang="pl-PL" dirty="0"/>
              <a:t>	</a:t>
            </a:r>
            <a:endParaRPr lang="pl-PL" dirty="0" smtClean="0"/>
          </a:p>
          <a:p>
            <a:pPr algn="just"/>
            <a:r>
              <a:rPr lang="pl-PL" b="1" u="sng" dirty="0"/>
              <a:t>„Z PZU po lekcjach” </a:t>
            </a:r>
            <a:r>
              <a:rPr lang="pl-PL" dirty="0"/>
              <a:t>- przedsięwzięcia, które rozbudzają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uczniach ciekawości świata, pasję i aktywność, a także poprawiają standard nauczania i rozwijają zdolności uczniów</a:t>
            </a:r>
            <a:r>
              <a:rPr lang="pl-PL" dirty="0" smtClean="0"/>
              <a:t>. </a:t>
            </a:r>
            <a:r>
              <a:rPr lang="pl-PL" dirty="0" smtClean="0">
                <a:solidFill>
                  <a:srgbClr val="FF0000"/>
                </a:solidFill>
              </a:rPr>
              <a:t>Termin składania wniosków do 10 lipca 2015 r.-max. 50 tyś zł.</a:t>
            </a:r>
          </a:p>
          <a:p>
            <a:pPr algn="just"/>
            <a:r>
              <a:rPr lang="pl-PL" b="1" u="sng" dirty="0"/>
              <a:t>„Młodzi niepełnosprawni – sprawni z PZU” </a:t>
            </a:r>
            <a:r>
              <a:rPr lang="pl-PL" dirty="0"/>
              <a:t>- celem konkursu jest dofinansowanie </a:t>
            </a:r>
            <a:r>
              <a:rPr lang="pl-PL" dirty="0" err="1"/>
              <a:t>dzia</a:t>
            </a:r>
            <a:r>
              <a:rPr lang="pl-PL" dirty="0"/>
              <a:t>-łań, które służą zwiększeniu samodzielności i aktywności niepełnosprawnych dzieci i młodzieży. </a:t>
            </a:r>
            <a:r>
              <a:rPr lang="pl-PL" dirty="0">
                <a:solidFill>
                  <a:srgbClr val="FF0000"/>
                </a:solidFill>
              </a:rPr>
              <a:t>Termin składania wniosków do </a:t>
            </a:r>
            <a:r>
              <a:rPr lang="pl-PL" dirty="0" smtClean="0">
                <a:solidFill>
                  <a:srgbClr val="FF0000"/>
                </a:solidFill>
              </a:rPr>
              <a:t>5 maja </a:t>
            </a:r>
            <a:r>
              <a:rPr lang="pl-PL" dirty="0">
                <a:solidFill>
                  <a:srgbClr val="FF0000"/>
                </a:solidFill>
              </a:rPr>
              <a:t>2015 r.-max. 50 tyś zł.</a:t>
            </a:r>
          </a:p>
          <a:p>
            <a:pPr algn="just"/>
            <a:r>
              <a:rPr lang="pl-PL" dirty="0"/>
              <a:t>	</a:t>
            </a:r>
            <a:r>
              <a:rPr lang="pl-PL" b="1" u="sng" dirty="0"/>
              <a:t>„PZU z kulturą” </a:t>
            </a:r>
            <a:r>
              <a:rPr lang="pl-PL" dirty="0"/>
              <a:t>	</a:t>
            </a:r>
            <a:r>
              <a:rPr lang="pl-PL" dirty="0" smtClean="0"/>
              <a:t>-dofinansowanie </a:t>
            </a:r>
            <a:r>
              <a:rPr lang="pl-PL" dirty="0"/>
              <a:t>działań, które promują aktywność dzieci i młodzieży w zakresie szeroko pojętej kultury i sztuki. 	</a:t>
            </a:r>
          </a:p>
          <a:p>
            <a:endParaRPr lang="pl-PL" dirty="0"/>
          </a:p>
          <a:p>
            <a:endParaRPr lang="pl-PL" dirty="0"/>
          </a:p>
          <a:p>
            <a:endParaRPr lang="pl-PL" dirty="0">
              <a:solidFill>
                <a:srgbClr val="FF00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56714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Fundacje </a:t>
            </a:r>
            <a:r>
              <a:rPr lang="pl-PL" dirty="0" err="1"/>
              <a:t>grantodawcze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9490" y="1620263"/>
            <a:ext cx="7093527" cy="469741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sz="2100" b="1" u="sng" dirty="0" smtClean="0"/>
              <a:t>Dotacje Fundacji </a:t>
            </a:r>
            <a:r>
              <a:rPr lang="pl-PL" sz="2100" b="1" u="sng" dirty="0" err="1" smtClean="0"/>
              <a:t>PGNiG</a:t>
            </a:r>
            <a:r>
              <a:rPr lang="pl-PL" sz="2100" b="1" u="sng" dirty="0" smtClean="0"/>
              <a:t> im. Ignacego Łukasiewicza </a:t>
            </a:r>
          </a:p>
          <a:p>
            <a:pPr marL="0" indent="0">
              <a:buNone/>
            </a:pPr>
            <a:r>
              <a:rPr lang="pl-PL" sz="2100" b="1" dirty="0" smtClean="0"/>
              <a:t>Celem Konkursu </a:t>
            </a:r>
            <a:r>
              <a:rPr lang="pl-PL" sz="2100" dirty="0" smtClean="0"/>
              <a:t>jest realizacja projektów zgodnych z celami określonymi w statucie Fundacji, w szczególności w następującym zakresie: </a:t>
            </a:r>
          </a:p>
          <a:p>
            <a:r>
              <a:rPr lang="pl-PL" sz="2100" b="1" dirty="0" smtClean="0"/>
              <a:t>sportu</a:t>
            </a:r>
            <a:r>
              <a:rPr lang="pl-PL" sz="2100" dirty="0" smtClean="0"/>
              <a:t>, z uwzględnieniem rywalizacji sportowej jako narzędzia wychowawczego dzieci i młodzieży </a:t>
            </a:r>
            <a:r>
              <a:rPr lang="pl-PL" sz="2100" dirty="0" smtClean="0"/>
              <a:t>ochrony zdrowia, </a:t>
            </a:r>
          </a:p>
          <a:p>
            <a:r>
              <a:rPr lang="pl-PL" sz="2100" b="1" dirty="0" smtClean="0"/>
              <a:t>edukacji</a:t>
            </a:r>
            <a:r>
              <a:rPr lang="pl-PL" sz="2100" dirty="0" smtClean="0"/>
              <a:t> - szczególnych osiągnięć w zakresie nauk podstawowych i technicznych,</a:t>
            </a:r>
            <a:endParaRPr lang="pl-PL" sz="2100" dirty="0" smtClean="0"/>
          </a:p>
          <a:p>
            <a:r>
              <a:rPr lang="pl-PL" sz="2100" b="1" dirty="0" smtClean="0"/>
              <a:t>kultury</a:t>
            </a:r>
            <a:r>
              <a:rPr lang="pl-PL" sz="2100" dirty="0" smtClean="0"/>
              <a:t> jako dziedzictwa narodowego </a:t>
            </a:r>
          </a:p>
          <a:p>
            <a:pPr marL="0" indent="0" algn="just">
              <a:buNone/>
            </a:pPr>
            <a:r>
              <a:rPr lang="pl-PL" sz="2100" b="1" dirty="0" smtClean="0"/>
              <a:t>     Wnioski mogą składać </a:t>
            </a:r>
            <a:r>
              <a:rPr lang="pl-PL" sz="2100" dirty="0" smtClean="0"/>
              <a:t>podmioty nieprowadzące działalności gospodarczej celem osiągnięcia zysku, w szczególności takie jak: fundacje, stowarzyszenia, szkoły, biblioteki, szpitale, jednostki samorządu terytorialnego. </a:t>
            </a:r>
          </a:p>
          <a:p>
            <a:pPr marL="0" indent="0">
              <a:buNone/>
            </a:pPr>
            <a:r>
              <a:rPr lang="pl-PL" sz="2100" b="1" dirty="0" smtClean="0"/>
              <a:t>Wysokość dotacji </a:t>
            </a:r>
            <a:r>
              <a:rPr lang="pl-PL" sz="2100" dirty="0" smtClean="0"/>
              <a:t>przeznaczonej do rozdysponowania w ramach konkursu nie została określona. </a:t>
            </a:r>
          </a:p>
          <a:p>
            <a:pPr marL="0" indent="0">
              <a:buNone/>
            </a:pPr>
            <a:r>
              <a:rPr lang="pl-PL" sz="2100" b="1" dirty="0" smtClean="0"/>
              <a:t>Termin składania wniosków </a:t>
            </a:r>
            <a:r>
              <a:rPr lang="pl-PL" sz="2100" dirty="0" smtClean="0"/>
              <a:t> </a:t>
            </a:r>
            <a:r>
              <a:rPr lang="pl-PL" sz="2100" b="1" dirty="0" smtClean="0">
                <a:solidFill>
                  <a:srgbClr val="FF0000"/>
                </a:solidFill>
              </a:rPr>
              <a:t>15 czerwca 2015 r</a:t>
            </a:r>
            <a:r>
              <a:rPr lang="pl-PL" sz="2100" b="1" dirty="0" smtClean="0">
                <a:solidFill>
                  <a:srgbClr val="FF0000"/>
                </a:solidFill>
              </a:rPr>
              <a:t>. </a:t>
            </a:r>
            <a:endParaRPr lang="pl-PL" sz="21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sz="2100" b="1" dirty="0" smtClean="0">
                <a:solidFill>
                  <a:srgbClr val="FF0000"/>
                </a:solidFill>
                <a:hlinkClick r:id="rId2"/>
              </a:rPr>
              <a:t>http</a:t>
            </a:r>
            <a:r>
              <a:rPr lang="pl-PL" sz="2100" b="1" dirty="0" smtClean="0">
                <a:solidFill>
                  <a:srgbClr val="FF0000"/>
                </a:solidFill>
                <a:hlinkClick r:id="rId2"/>
              </a:rPr>
              <a:t>://</a:t>
            </a:r>
            <a:r>
              <a:rPr lang="pl-PL" sz="2100" b="1" dirty="0" smtClean="0">
                <a:solidFill>
                  <a:srgbClr val="FF0000"/>
                </a:solidFill>
                <a:hlinkClick r:id="rId2"/>
              </a:rPr>
              <a:t>www.pgnig.pl/dzialania-spoleczne/fundacja-pgnig/konkursy-grantowe/dotacje-regulamin-i-wnioski</a:t>
            </a:r>
            <a:r>
              <a:rPr lang="pl-PL" sz="2100" b="1" dirty="0" smtClean="0">
                <a:solidFill>
                  <a:srgbClr val="FF0000"/>
                </a:solidFill>
              </a:rPr>
              <a:t> </a:t>
            </a:r>
            <a:endParaRPr lang="pl-PL" sz="21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l-PL" sz="2100" b="1" dirty="0" smtClean="0">
              <a:solidFill>
                <a:srgbClr val="FF00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53528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Fundacje </a:t>
            </a:r>
            <a:r>
              <a:rPr lang="pl-PL" dirty="0" err="1"/>
              <a:t>grantodawcze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8545" y="1647972"/>
            <a:ext cx="7190510" cy="5210028"/>
          </a:xfrm>
        </p:spPr>
        <p:txBody>
          <a:bodyPr>
            <a:noAutofit/>
          </a:bodyPr>
          <a:lstStyle/>
          <a:p>
            <a:pPr algn="just"/>
            <a:r>
              <a:rPr lang="pl-PL" b="1" u="sng" dirty="0"/>
              <a:t>Narodowy Bank Polski </a:t>
            </a:r>
            <a:r>
              <a:rPr lang="pl-PL" dirty="0"/>
              <a:t>prowadzi </a:t>
            </a:r>
            <a:r>
              <a:rPr lang="pl-PL" dirty="0" smtClean="0"/>
              <a:t>nabór </a:t>
            </a:r>
            <a:r>
              <a:rPr lang="pl-PL" dirty="0"/>
              <a:t>wniosków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 dofinansowanie projektów edukacyjnych dotyczących </a:t>
            </a:r>
            <a:r>
              <a:rPr lang="pl-PL" dirty="0"/>
              <a:t>ekonomii i finansów. Obszary </a:t>
            </a:r>
            <a:r>
              <a:rPr lang="pl-PL" dirty="0" smtClean="0"/>
              <a:t>tematyczne</a:t>
            </a:r>
            <a:r>
              <a:rPr lang="pl-PL" dirty="0"/>
              <a:t>, w </a:t>
            </a:r>
            <a:r>
              <a:rPr lang="pl-PL" dirty="0" smtClean="0"/>
              <a:t>ramach</a:t>
            </a:r>
            <a:r>
              <a:rPr lang="pl-PL" dirty="0"/>
              <a:t>, których można składać wnioski o </a:t>
            </a:r>
            <a:r>
              <a:rPr lang="pl-PL" dirty="0" smtClean="0"/>
              <a:t>dofinansowanie </a:t>
            </a:r>
            <a:r>
              <a:rPr lang="pl-PL" dirty="0"/>
              <a:t>to min: </a:t>
            </a:r>
            <a:r>
              <a:rPr lang="pl-PL" dirty="0" smtClean="0"/>
              <a:t>rozbudzanie </a:t>
            </a:r>
            <a:r>
              <a:rPr lang="pl-PL" dirty="0"/>
              <a:t>postaw i </a:t>
            </a:r>
            <a:r>
              <a:rPr lang="pl-PL" dirty="0" smtClean="0"/>
              <a:t> </a:t>
            </a:r>
            <a:r>
              <a:rPr lang="pl-PL" dirty="0" err="1" smtClean="0"/>
              <a:t>zachowań</a:t>
            </a:r>
            <a:r>
              <a:rPr lang="pl-PL" dirty="0" smtClean="0"/>
              <a:t> przedsiębiorczych </a:t>
            </a:r>
            <a:r>
              <a:rPr lang="pl-PL" dirty="0"/>
              <a:t>(</a:t>
            </a:r>
            <a:r>
              <a:rPr lang="pl-PL" dirty="0" smtClean="0"/>
              <a:t>zwłaszcza </a:t>
            </a:r>
            <a:r>
              <a:rPr lang="pl-PL" dirty="0"/>
              <a:t>wśród ludzi młodych oraz po 45 roku życia), </a:t>
            </a:r>
            <a:r>
              <a:rPr lang="pl-PL" dirty="0" smtClean="0"/>
              <a:t>gospodarowanie </a:t>
            </a:r>
            <a:r>
              <a:rPr lang="pl-PL" dirty="0"/>
              <a:t>budżetem domowym, zapobieganie wykluczeniu </a:t>
            </a:r>
            <a:r>
              <a:rPr lang="pl-PL" dirty="0" smtClean="0"/>
              <a:t>finansowemu.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/>
              <a:t>NBP nie określa zamkniętego katalogu </a:t>
            </a:r>
            <a:r>
              <a:rPr lang="pl-PL" dirty="0" smtClean="0"/>
              <a:t>typów </a:t>
            </a:r>
            <a:r>
              <a:rPr lang="pl-PL" dirty="0"/>
              <a:t>działań, na jakie można uzyskać </a:t>
            </a:r>
            <a:r>
              <a:rPr lang="pl-PL" dirty="0" smtClean="0"/>
              <a:t>dofinansowanie</a:t>
            </a:r>
            <a:r>
              <a:rPr lang="pl-PL" dirty="0"/>
              <a:t>. Dofinansowywane są działania takie jak: konkursy, olimpiady, zajęcia </a:t>
            </a:r>
            <a:r>
              <a:rPr lang="pl-PL" dirty="0" smtClean="0"/>
              <a:t>pozalekcyjne</a:t>
            </a:r>
            <a:r>
              <a:rPr lang="pl-PL" dirty="0"/>
              <a:t>, szkolenia, konkursy, konferencje i inne przedsięwzięcia o charakterze </a:t>
            </a:r>
            <a:r>
              <a:rPr lang="pl-PL" dirty="0" smtClean="0"/>
              <a:t>edukacyjnym</a:t>
            </a:r>
            <a:r>
              <a:rPr lang="pl-PL" dirty="0"/>
              <a:t>. 	</a:t>
            </a:r>
            <a:r>
              <a:rPr lang="pl-PL" dirty="0">
                <a:solidFill>
                  <a:srgbClr val="FF0000"/>
                </a:solidFill>
              </a:rPr>
              <a:t> Termin składania </a:t>
            </a:r>
            <a:r>
              <a:rPr lang="pl-PL" dirty="0" smtClean="0">
                <a:solidFill>
                  <a:srgbClr val="FF0000"/>
                </a:solidFill>
              </a:rPr>
              <a:t>wniosków-2 miesiące przed zaplanowaną datą rozpoczęcia projektu.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94054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50542" y="1605887"/>
            <a:ext cx="6347713" cy="1320800"/>
          </a:xfrm>
        </p:spPr>
        <p:txBody>
          <a:bodyPr/>
          <a:lstStyle/>
          <a:p>
            <a:pPr algn="ctr"/>
            <a:r>
              <a:rPr lang="pl-PL" dirty="0" smtClean="0"/>
              <a:t>Dziękuję za uwagę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448335" y="3702786"/>
            <a:ext cx="6347714" cy="3880773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Opracowanie: Joanna Jarocka </a:t>
            </a:r>
          </a:p>
          <a:p>
            <a:pPr>
              <a:buNone/>
            </a:pPr>
            <a:r>
              <a:rPr lang="pl-PL" dirty="0" smtClean="0"/>
              <a:t>Centrum Koordynacyjno-Informacyjne</a:t>
            </a:r>
          </a:p>
          <a:p>
            <a:pPr>
              <a:buNone/>
            </a:pPr>
            <a:r>
              <a:rPr lang="pl-PL" dirty="0" smtClean="0"/>
              <a:t>ul. </a:t>
            </a:r>
            <a:r>
              <a:rPr lang="pl-PL" dirty="0" err="1" smtClean="0"/>
              <a:t>Zdunowska</a:t>
            </a:r>
            <a:r>
              <a:rPr lang="pl-PL" dirty="0" smtClean="0"/>
              <a:t> 12</a:t>
            </a:r>
          </a:p>
          <a:p>
            <a:pPr>
              <a:buNone/>
            </a:pPr>
            <a:r>
              <a:rPr lang="pl-PL" dirty="0" smtClean="0"/>
              <a:t>t</a:t>
            </a:r>
            <a:r>
              <a:rPr lang="pl-PL" dirty="0" smtClean="0"/>
              <a:t>el. 62 725 06 23</a:t>
            </a:r>
          </a:p>
          <a:p>
            <a:pPr>
              <a:buNone/>
            </a:pPr>
            <a:r>
              <a:rPr lang="pl-PL" dirty="0" err="1" smtClean="0">
                <a:hlinkClick r:id="rId2"/>
              </a:rPr>
              <a:t>cki@krotoszyn.pl</a:t>
            </a:r>
            <a:endParaRPr lang="pl-PL" dirty="0" smtClean="0"/>
          </a:p>
          <a:p>
            <a:pPr>
              <a:buNone/>
            </a:pPr>
            <a:r>
              <a:rPr lang="pl-PL" dirty="0" err="1" smtClean="0">
                <a:hlinkClick r:id="rId3"/>
              </a:rPr>
              <a:t>www.wspoldzialamy.krotoszyn.pl</a:t>
            </a:r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1026" name="Picture 2" descr="http://gazeta-olawa.pl/blog18/wp-content/uploads/2014/12/emotikon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69523" y="1747506"/>
            <a:ext cx="436136" cy="436136"/>
          </a:xfrm>
          <a:prstGeom prst="rect">
            <a:avLst/>
          </a:prstGeom>
          <a:noFill/>
        </p:spPr>
      </p:pic>
      <p:pic>
        <p:nvPicPr>
          <p:cNvPr id="5" name="Picture 2" descr="http://gazeta-olawa.pl/blog18/wp-content/uploads/2014/12/emotikon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1434" y="1749780"/>
            <a:ext cx="436136" cy="436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3758" y="5403353"/>
            <a:ext cx="1575412" cy="1181559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14347"/>
            <a:ext cx="7138932" cy="2027104"/>
          </a:xfrm>
        </p:spPr>
        <p:txBody>
          <a:bodyPr>
            <a:no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pl-PL" sz="3600" b="1" dirty="0" smtClean="0">
                <a:solidFill>
                  <a:schemeClr val="accent1">
                    <a:lumMod val="75000"/>
                  </a:schemeClr>
                </a:solidFill>
              </a:rPr>
              <a:t>Źródła finansowania  działalności </a:t>
            </a:r>
            <a:r>
              <a:rPr lang="pl-PL" sz="3600" b="1" dirty="0" smtClean="0">
                <a:solidFill>
                  <a:schemeClr val="accent1">
                    <a:lumMod val="75000"/>
                  </a:schemeClr>
                </a:solidFill>
              </a:rPr>
              <a:t>NGO</a:t>
            </a:r>
          </a:p>
          <a:p>
            <a:pPr marL="0" indent="0" algn="ctr">
              <a:lnSpc>
                <a:spcPct val="200000"/>
              </a:lnSpc>
              <a:buNone/>
            </a:pPr>
            <a:endParaRPr lang="pl-PL" sz="36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0" indent="0" algn="ctr">
              <a:buNone/>
            </a:pPr>
            <a:endParaRPr lang="pl-PL" sz="3600" dirty="0">
              <a:latin typeface="+mj-lt"/>
            </a:endParaRPr>
          </a:p>
          <a:p>
            <a:pPr marL="0" indent="0" algn="ctr">
              <a:buNone/>
            </a:pPr>
            <a:r>
              <a:rPr lang="pl-PL" sz="2800" b="1" dirty="0" smtClean="0">
                <a:latin typeface="+mj-lt"/>
              </a:rPr>
              <a:t>11 kwietnia 2015 r. KROTOSZYN</a:t>
            </a:r>
            <a:endParaRPr lang="pl-PL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90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Źródła finansowania  działalności NGO</a:t>
            </a:r>
            <a:endParaRPr lang="pl-PL" dirty="0">
              <a:latin typeface="Century Gothic" panose="020B0502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2203373"/>
            <a:ext cx="6518314" cy="3837990"/>
          </a:xfrm>
        </p:spPr>
        <p:txBody>
          <a:bodyPr>
            <a:normAutofit/>
          </a:bodyPr>
          <a:lstStyle/>
          <a:p>
            <a:endParaRPr lang="pl-PL" dirty="0">
              <a:latin typeface="Nyala" panose="02000504070300020003" pitchFamily="2" charset="0"/>
            </a:endParaRPr>
          </a:p>
          <a:p>
            <a:pPr>
              <a:lnSpc>
                <a:spcPct val="200000"/>
              </a:lnSpc>
            </a:pPr>
            <a:r>
              <a:rPr lang="pl-PL" sz="2800" dirty="0" smtClean="0"/>
              <a:t>Składki członkowskie</a:t>
            </a:r>
          </a:p>
          <a:p>
            <a:pPr>
              <a:lnSpc>
                <a:spcPct val="200000"/>
              </a:lnSpc>
            </a:pPr>
            <a:r>
              <a:rPr lang="pl-PL" sz="2800" dirty="0" smtClean="0"/>
              <a:t>Praca </a:t>
            </a:r>
            <a:r>
              <a:rPr lang="pl-PL" sz="2800" dirty="0" err="1" smtClean="0"/>
              <a:t>wolontarystyczna</a:t>
            </a:r>
            <a:endParaRPr lang="pl-PL" sz="2800" dirty="0" smtClean="0"/>
          </a:p>
          <a:p>
            <a:pPr>
              <a:lnSpc>
                <a:spcPct val="200000"/>
              </a:lnSpc>
            </a:pPr>
            <a:r>
              <a:rPr lang="pl-PL" sz="2800" dirty="0" smtClean="0"/>
              <a:t>Wkład rzeczowy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3758" y="5403353"/>
            <a:ext cx="1575412" cy="1181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1317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Zewnętrzne źródła finansowania  działalności NGO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3758" y="5403353"/>
            <a:ext cx="1575412" cy="1181559"/>
          </a:xfrm>
          <a:prstGeom prst="rect">
            <a:avLst/>
          </a:prstGeom>
        </p:spPr>
      </p:pic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l-PL" sz="2400" dirty="0" smtClean="0"/>
              <a:t>Fundusze krajowe </a:t>
            </a:r>
          </a:p>
          <a:p>
            <a:pPr>
              <a:lnSpc>
                <a:spcPct val="150000"/>
              </a:lnSpc>
            </a:pPr>
            <a:r>
              <a:rPr lang="pl-PL" sz="2400" dirty="0" smtClean="0"/>
              <a:t>Fundusze unijne</a:t>
            </a:r>
          </a:p>
          <a:p>
            <a:pPr>
              <a:lnSpc>
                <a:spcPct val="150000"/>
              </a:lnSpc>
            </a:pPr>
            <a:r>
              <a:rPr lang="pl-PL" sz="2400" dirty="0" smtClean="0"/>
              <a:t>Fundacje </a:t>
            </a:r>
            <a:r>
              <a:rPr lang="pl-PL" sz="2400" dirty="0" err="1" smtClean="0"/>
              <a:t>grantodawcze</a:t>
            </a:r>
            <a:endParaRPr lang="pl-PL" sz="2400" dirty="0" smtClean="0"/>
          </a:p>
          <a:p>
            <a:pPr>
              <a:lnSpc>
                <a:spcPct val="150000"/>
              </a:lnSpc>
            </a:pPr>
            <a:r>
              <a:rPr lang="pl-PL" sz="2400" dirty="0" err="1" smtClean="0"/>
              <a:t>Crowfounding</a:t>
            </a:r>
            <a:r>
              <a:rPr lang="pl-PL" sz="24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pl-PL" sz="2400" dirty="0" smtClean="0"/>
              <a:t>Zbiórki publiczne</a:t>
            </a:r>
          </a:p>
          <a:p>
            <a:pPr>
              <a:lnSpc>
                <a:spcPct val="150000"/>
              </a:lnSpc>
            </a:pPr>
            <a:r>
              <a:rPr lang="pl-PL" sz="2400" dirty="0" smtClean="0"/>
              <a:t>Sponsoring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68589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Zewnętrzne źródła finansowania  działalności NGO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655" y="1942226"/>
            <a:ext cx="6347714" cy="3880773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2000" b="1" u="sng" dirty="0" smtClean="0"/>
              <a:t>Fundusze krajowe</a:t>
            </a:r>
            <a:r>
              <a:rPr lang="pl-PL" sz="2000" dirty="0" smtClean="0"/>
              <a:t>, do których zalicza się powierzenie lub wsparcie realizacji zadań publicznych na poziomie gminy, powiatu, województwa, kraju. Warto pamiętać o tym, iż zgodnie z ustawą o działalności pożytku publicznego i o wolontariacie ustawa daje możliwość realizacji inicjatywy lokalnej czy trybu małych zleceń (Urząd Marszałkowski, Urząd Wojewódzki, Urząd Miejski w Krotoszynie, Starostwo Powiatowe w Krotoszynie). Więcej informacji można znaleźć na </a:t>
            </a:r>
            <a:r>
              <a:rPr lang="pl-PL" sz="2000" dirty="0" smtClean="0"/>
              <a:t>stronach</a:t>
            </a:r>
            <a:r>
              <a:rPr lang="pl-PL" sz="2000" dirty="0" smtClean="0"/>
              <a:t>: </a:t>
            </a:r>
            <a:r>
              <a:rPr lang="pl-PL" sz="2000" dirty="0" smtClean="0">
                <a:hlinkClick r:id="rId2"/>
              </a:rPr>
              <a:t>http://www.krotoszyn.bip.net.pl/?</a:t>
            </a:r>
            <a:r>
              <a:rPr lang="pl-PL" sz="2000" dirty="0" smtClean="0">
                <a:hlinkClick r:id="rId2"/>
              </a:rPr>
              <a:t>c=246</a:t>
            </a:r>
            <a:r>
              <a:rPr lang="pl-PL" sz="2000" dirty="0" smtClean="0"/>
              <a:t> </a:t>
            </a:r>
          </a:p>
          <a:p>
            <a:pPr marL="0" indent="0">
              <a:lnSpc>
                <a:spcPct val="150000"/>
              </a:lnSpc>
              <a:buNone/>
            </a:pPr>
            <a:endParaRPr lang="pl-PL" sz="2000" dirty="0" smtClean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53758" y="5403353"/>
            <a:ext cx="1575412" cy="1181559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702860" y="595821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 smtClean="0">
                <a:hlinkClick r:id="rId4"/>
              </a:rPr>
              <a:t>http://www.bip.umww.pl/292---489---</a:t>
            </a:r>
            <a:r>
              <a:rPr lang="pl-PL" dirty="0" smtClean="0">
                <a:hlinkClick r:id="rId4"/>
              </a:rPr>
              <a:t>kategoria_otwarte-konkursy-ofert</a:t>
            </a: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9358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68656" y="664191"/>
            <a:ext cx="6347713" cy="13208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Zewnętrzne źródła finansowania  działalności NGO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3758" y="5403353"/>
            <a:ext cx="1575412" cy="1181559"/>
          </a:xfrm>
          <a:prstGeom prst="rect">
            <a:avLst/>
          </a:prstGeom>
        </p:spPr>
      </p:pic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23082" y="1883391"/>
            <a:ext cx="6905766" cy="4722125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sz="2300" u="sng" dirty="0" smtClean="0"/>
              <a:t>Fundusze unijne </a:t>
            </a:r>
            <a:r>
              <a:rPr lang="pl-PL" sz="2300" dirty="0" smtClean="0"/>
              <a:t>– nowa perspektywa finansowa daje wiele możliwości realizacji działań, warto zwrócić uwagę na:</a:t>
            </a:r>
          </a:p>
          <a:p>
            <a:pPr>
              <a:lnSpc>
                <a:spcPct val="120000"/>
              </a:lnSpc>
            </a:pPr>
            <a:r>
              <a:rPr lang="pl-PL" sz="2300" dirty="0" smtClean="0"/>
              <a:t>Wielkopolski Regionalny Program Operacyjny - </a:t>
            </a:r>
            <a:r>
              <a:rPr lang="pl-PL" sz="2300" dirty="0" smtClean="0">
                <a:hlinkClick r:id="rId3"/>
              </a:rPr>
              <a:t>http://www.wrpo.wielkopolskie.pl/</a:t>
            </a:r>
            <a:r>
              <a:rPr lang="pl-PL" sz="2300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pl-PL" sz="2300" dirty="0" smtClean="0"/>
              <a:t>Program Operacyjny Wiedza Edukacja Rozwój – </a:t>
            </a:r>
            <a:r>
              <a:rPr lang="pl-PL" sz="2300" dirty="0" err="1" smtClean="0">
                <a:hlinkClick r:id="rId4"/>
              </a:rPr>
              <a:t>www.funduszeuropejskie.gov.pl</a:t>
            </a:r>
            <a:r>
              <a:rPr lang="pl-PL" sz="2300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pl-PL" sz="2300" dirty="0" smtClean="0"/>
              <a:t>Program Operacyjny Inteligentny Rozwój – </a:t>
            </a:r>
            <a:r>
              <a:rPr lang="pl-PL" sz="2300" dirty="0" err="1" smtClean="0">
                <a:hlinkClick r:id="rId4"/>
              </a:rPr>
              <a:t>www.funduszeuropejskie.gov.pl</a:t>
            </a:r>
            <a:r>
              <a:rPr lang="pl-PL" sz="2300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pl-PL" sz="2300" dirty="0" smtClean="0"/>
              <a:t>Program Operacyjny Infrastruktura i Środowisko - </a:t>
            </a:r>
            <a:r>
              <a:rPr lang="pl-PL" sz="2300" dirty="0" err="1" smtClean="0">
                <a:hlinkClick r:id="rId4"/>
              </a:rPr>
              <a:t>www.funduszeuropejskie.gov.pl</a:t>
            </a:r>
            <a:r>
              <a:rPr lang="pl-PL" sz="2300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pl-PL" sz="2300" dirty="0" smtClean="0"/>
              <a:t>Program Operacyjny Polska Cyfrowa - </a:t>
            </a:r>
            <a:r>
              <a:rPr lang="pl-PL" sz="2300" dirty="0" err="1" smtClean="0">
                <a:hlinkClick r:id="rId4"/>
              </a:rPr>
              <a:t>www.funduszeuropejskie.gov.pl</a:t>
            </a:r>
            <a:r>
              <a:rPr lang="pl-PL" sz="2300" dirty="0" smtClean="0"/>
              <a:t> </a:t>
            </a:r>
          </a:p>
          <a:p>
            <a:pPr>
              <a:lnSpc>
                <a:spcPct val="120000"/>
              </a:lnSpc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50222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Zewnętrzne źródła finansowania  działalności NGO</a:t>
            </a: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3758" y="5403353"/>
            <a:ext cx="1575412" cy="1181559"/>
          </a:xfrm>
          <a:prstGeom prst="rect">
            <a:avLst/>
          </a:prstGeom>
        </p:spPr>
      </p:pic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609598" y="1842448"/>
            <a:ext cx="6610067" cy="454470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b="1" u="sng" dirty="0" smtClean="0"/>
              <a:t>Fundacje </a:t>
            </a:r>
            <a:r>
              <a:rPr lang="pl-PL" b="1" u="sng" dirty="0" err="1" smtClean="0"/>
              <a:t>grantodawcze</a:t>
            </a:r>
            <a:r>
              <a:rPr lang="pl-PL" b="1" u="sng" dirty="0" smtClean="0"/>
              <a:t> </a:t>
            </a:r>
            <a:r>
              <a:rPr lang="pl-PL" dirty="0" smtClean="0"/>
              <a:t>to takie, które przeznaczają majątek na finansowanie działań innych podmiotów zgodnych ze swoją misją. Do takich fundacji należą między innymi:</a:t>
            </a:r>
          </a:p>
          <a:p>
            <a:r>
              <a:rPr lang="pl-PL" dirty="0" smtClean="0"/>
              <a:t>Polsko-Amerykańska Fundacja Wolności – </a:t>
            </a:r>
            <a:r>
              <a:rPr lang="pl-PL" dirty="0" err="1" smtClean="0">
                <a:hlinkClick r:id="rId3"/>
              </a:rPr>
              <a:t>www.pafw.pl</a:t>
            </a:r>
            <a:r>
              <a:rPr lang="pl-PL" dirty="0" smtClean="0"/>
              <a:t> </a:t>
            </a:r>
          </a:p>
          <a:p>
            <a:r>
              <a:rPr lang="pl-PL" dirty="0" smtClean="0"/>
              <a:t>Fundacja im. Stefana Batorego – </a:t>
            </a:r>
            <a:r>
              <a:rPr lang="pl-PL" dirty="0" err="1" smtClean="0">
                <a:hlinkClick r:id="rId4"/>
              </a:rPr>
              <a:t>www.batory.org.pl</a:t>
            </a:r>
            <a:r>
              <a:rPr lang="pl-PL" dirty="0" smtClean="0"/>
              <a:t> </a:t>
            </a:r>
          </a:p>
          <a:p>
            <a:r>
              <a:rPr lang="pl-PL" dirty="0" smtClean="0"/>
              <a:t>Fundacja BZ WBK - </a:t>
            </a:r>
            <a:r>
              <a:rPr lang="pl-PL" dirty="0" smtClean="0">
                <a:hlinkClick r:id="rId5"/>
              </a:rPr>
              <a:t>http://fundacja.bzwbk.pl</a:t>
            </a:r>
            <a:r>
              <a:rPr lang="pl-PL" dirty="0" smtClean="0"/>
              <a:t> </a:t>
            </a:r>
          </a:p>
          <a:p>
            <a:r>
              <a:rPr lang="pl-PL" dirty="0" smtClean="0"/>
              <a:t>Fundacja Kronenberga </a:t>
            </a:r>
            <a:r>
              <a:rPr lang="pl-PL" dirty="0" smtClean="0">
                <a:hlinkClick r:id="rId6"/>
              </a:rPr>
              <a:t>http://www.citibank.pl/poland/kronenberg/polish/</a:t>
            </a:r>
            <a:r>
              <a:rPr lang="pl-PL" dirty="0" smtClean="0"/>
              <a:t> </a:t>
            </a:r>
          </a:p>
          <a:p>
            <a:r>
              <a:rPr lang="pl-PL" dirty="0" smtClean="0"/>
              <a:t>Fundacja PZU - </a:t>
            </a:r>
            <a:r>
              <a:rPr lang="pl-PL" dirty="0" smtClean="0">
                <a:hlinkClick r:id="rId7"/>
              </a:rPr>
              <a:t>http://fundacjapzu.pl/</a:t>
            </a:r>
            <a:r>
              <a:rPr lang="pl-PL" dirty="0" smtClean="0"/>
              <a:t> </a:t>
            </a:r>
          </a:p>
          <a:p>
            <a:r>
              <a:rPr lang="pl-PL" dirty="0" smtClean="0"/>
              <a:t>Fundacja Narodowy Bank Polski - </a:t>
            </a:r>
            <a:r>
              <a:rPr lang="pl-PL" dirty="0" smtClean="0">
                <a:hlinkClick r:id="rId8"/>
              </a:rPr>
              <a:t>http://www.fundacjanbp.pl/</a:t>
            </a:r>
            <a:r>
              <a:rPr lang="pl-PL" dirty="0" smtClean="0"/>
              <a:t>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40634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Zewnętrzne źródła finansowania  działalności NGO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7421" y="1937982"/>
            <a:ext cx="7178722" cy="4558353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pl-PL" b="1" u="sng" dirty="0" err="1" smtClean="0"/>
              <a:t>Crowfounding</a:t>
            </a:r>
            <a:r>
              <a:rPr lang="pl-PL" b="1" u="sng" dirty="0" smtClean="0"/>
              <a:t>- </a:t>
            </a:r>
            <a:r>
              <a:rPr lang="pl-PL" u="sng" dirty="0" smtClean="0"/>
              <a:t>j</a:t>
            </a:r>
            <a:r>
              <a:rPr lang="pl-PL" dirty="0" smtClean="0"/>
              <a:t>est to forma finansowania różnego rodzaju projektów przez społeczność, która jest lub zostanie wokół tych projektów zorganizowana najczęściej w przestrzeni wirtualnej. Zbiórki prowadzone są za pośrednictwem wyspecjalizowanych platform internetowych, często w połączeniu z serwisami </a:t>
            </a:r>
            <a:r>
              <a:rPr lang="pl-PL" dirty="0" err="1" smtClean="0"/>
              <a:t>społecznościowymi</a:t>
            </a:r>
            <a:r>
              <a:rPr lang="pl-PL" dirty="0" smtClean="0"/>
              <a:t>. Przedsięwzięcie jest popierane a co za tym idzie finansowane poprzez dużą liczbę jednorazowych wpłat dokonywanych przez osoby zainteresowane projektem. 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3758" y="5403353"/>
            <a:ext cx="1575412" cy="1181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0395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Zewnętrzne źródła finansowania  działalności NGO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6894" y="2226600"/>
            <a:ext cx="6347714" cy="3880773"/>
          </a:xfrm>
        </p:spPr>
        <p:txBody>
          <a:bodyPr/>
          <a:lstStyle/>
          <a:p>
            <a:pPr marL="0" indent="0" algn="just">
              <a:lnSpc>
                <a:spcPct val="200000"/>
              </a:lnSpc>
              <a:buNone/>
            </a:pPr>
            <a:r>
              <a:rPr lang="pl-PL" b="1" u="sng" dirty="0" smtClean="0"/>
              <a:t>Zbiórki publiczne </a:t>
            </a:r>
            <a:r>
              <a:rPr lang="pl-PL" dirty="0" smtClean="0"/>
              <a:t>- to wszelkie publiczne zbieranie ofiar </a:t>
            </a:r>
            <a:br>
              <a:rPr lang="pl-PL" dirty="0" smtClean="0"/>
            </a:br>
            <a:r>
              <a:rPr lang="pl-PL" dirty="0" smtClean="0"/>
              <a:t>w gotówce lub naturze na pewien z góry określony cel </a:t>
            </a:r>
            <a:br>
              <a:rPr lang="pl-PL" dirty="0" smtClean="0"/>
            </a:br>
            <a:r>
              <a:rPr lang="pl-PL" dirty="0" smtClean="0"/>
              <a:t>w miejscu publicznym. Więcej informacji na temat zbiórki publicznej znajduje się na stronie: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pl-PL" dirty="0" smtClean="0">
                <a:hlinkClick r:id="rId2"/>
              </a:rPr>
              <a:t>https://mac.gov.pl/projekty/zbiorki-publiczne-po-nowemu</a:t>
            </a:r>
            <a:r>
              <a:rPr lang="pl-PL" dirty="0" smtClean="0"/>
              <a:t> </a:t>
            </a:r>
          </a:p>
          <a:p>
            <a:pPr>
              <a:lnSpc>
                <a:spcPct val="200000"/>
              </a:lnSpc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410</TotalTime>
  <Words>752</Words>
  <Application>Microsoft Office PowerPoint</Application>
  <PresentationFormat>Pokaz na ekranie (4:3)</PresentationFormat>
  <Paragraphs>116</Paragraphs>
  <Slides>19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Faseta</vt:lpstr>
      <vt:lpstr>Slajd 1</vt:lpstr>
      <vt:lpstr>Slajd 2</vt:lpstr>
      <vt:lpstr>Źródła finansowania  działalności NGO</vt:lpstr>
      <vt:lpstr>Zewnętrzne źródła finansowania  działalności NGO</vt:lpstr>
      <vt:lpstr>Zewnętrzne źródła finansowania  działalności NGO</vt:lpstr>
      <vt:lpstr>Zewnętrzne źródła finansowania  działalności NGO</vt:lpstr>
      <vt:lpstr>Zewnętrzne źródła finansowania  działalności NGO</vt:lpstr>
      <vt:lpstr>Zewnętrzne źródła finansowania  działalności NGO</vt:lpstr>
      <vt:lpstr>Zewnętrzne źródła finansowania  działalności NGO</vt:lpstr>
      <vt:lpstr>Zewnętrzne źródła finansowania  działalności NGO</vt:lpstr>
      <vt:lpstr>Fundusze krajowe</vt:lpstr>
      <vt:lpstr>Fundusze unijne</vt:lpstr>
      <vt:lpstr>Fundusze unijne </vt:lpstr>
      <vt:lpstr>Fundusze unijne </vt:lpstr>
      <vt:lpstr>Fundacje grantodawcze </vt:lpstr>
      <vt:lpstr>Fundacje grantodawcze</vt:lpstr>
      <vt:lpstr>Fundacje grantodawcze</vt:lpstr>
      <vt:lpstr>Fundacje grantodawcze</vt:lpstr>
      <vt:lpstr>Dziękuję za uwagę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User</dc:creator>
  <cp:lastModifiedBy>Agata</cp:lastModifiedBy>
  <cp:revision>24</cp:revision>
  <dcterms:created xsi:type="dcterms:W3CDTF">2015-04-09T06:08:21Z</dcterms:created>
  <dcterms:modified xsi:type="dcterms:W3CDTF">2015-04-11T06:53:03Z</dcterms:modified>
</cp:coreProperties>
</file>